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9" r:id="rId3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81FF"/>
    <a:srgbClr val="558ED5"/>
    <a:srgbClr val="82CE70"/>
    <a:srgbClr val="25C6FF"/>
    <a:srgbClr val="3E84EC"/>
    <a:srgbClr val="4BACC6"/>
    <a:srgbClr val="74CCDE"/>
    <a:srgbClr val="F1F10F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93280" autoAdjust="0"/>
  </p:normalViewPr>
  <p:slideViewPr>
    <p:cSldViewPr>
      <p:cViewPr varScale="1">
        <p:scale>
          <a:sx n="101" d="100"/>
          <a:sy n="101" d="100"/>
        </p:scale>
        <p:origin x="210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35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rive%20condivisi\Area_Studi_e_Statistiche\dati%20economici%20e%20statistiche\STATISTICHE\Stipulato\2020\febbraio\GRAFICI%20ppt%20template%20+%20immatricolazion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Drive%20condivisi\Area_Studi_e_Statistiche\dati%20economici%20e%20statistiche\STATISTICHE\Stipulato\2020\febbraio\GRAFICI%20ppt%20template%20+%20immatricolazioni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Drive%20condivisi\Area_Studi_e_Statistiche\dati%20economici%20e%20statistiche\STATISTICHE\Stipulato\2020\febbraio\GRAFICI%20ppt%20template%20+%20immatricolazioni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Drive%20condivisi\Area_Studi_e_Statistiche\dati%20economici%20e%20statistiche\STATISTICHE\Stipulato\2020\febbraio\GRAFICI%20ppt%20template%20+%20immatricolazioni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it-IT" sz="900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Ripartizione per comparto </a:t>
            </a:r>
            <a:br>
              <a:rPr lang="it-IT" sz="900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900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(valori di stipulato) 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'STIPULATO MENSILE'!$A$124:$A$128</c:f>
              <c:strCache>
                <c:ptCount val="5"/>
                <c:pt idx="0">
                  <c:v> Auto </c:v>
                </c:pt>
                <c:pt idx="1">
                  <c:v> Strumentale </c:v>
                </c:pt>
                <c:pt idx="2">
                  <c:v> Aeronavale e ferroviario </c:v>
                </c:pt>
                <c:pt idx="3">
                  <c:v> Immobiliare </c:v>
                </c:pt>
                <c:pt idx="4">
                  <c:v> Energy 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7BC-48C7-94D0-F092BA03C66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F7BC-48C7-94D0-F092BA03C66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F7BC-48C7-94D0-F092BA03C660}"/>
              </c:ext>
            </c:extLst>
          </c:dPt>
          <c:dPt>
            <c:idx val="3"/>
            <c:bubble3D val="0"/>
            <c:spPr>
              <a:solidFill>
                <a:srgbClr val="C081FF"/>
              </a:solidFill>
            </c:spPr>
            <c:extLst>
              <c:ext xmlns:c16="http://schemas.microsoft.com/office/drawing/2014/chart" uri="{C3380CC4-5D6E-409C-BE32-E72D297353CC}">
                <c16:uniqueId val="{00000007-F7BC-48C7-94D0-F092BA03C660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F7BC-48C7-94D0-F092BA03C660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BC-48C7-94D0-F092BA03C660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'STIPULATO MENSILE'!$A$124:$A$128</c:f>
              <c:strCache>
                <c:ptCount val="5"/>
                <c:pt idx="0">
                  <c:v> Auto </c:v>
                </c:pt>
                <c:pt idx="1">
                  <c:v> Strumentale </c:v>
                </c:pt>
                <c:pt idx="2">
                  <c:v> Aeronavale e ferroviario </c:v>
                </c:pt>
                <c:pt idx="3">
                  <c:v> Immobiliare </c:v>
                </c:pt>
                <c:pt idx="4">
                  <c:v> Energy </c:v>
                </c:pt>
              </c:strCache>
            </c:strRef>
          </c:cat>
          <c:val>
            <c:numRef>
              <c:f>'STIPULATO MENSILE'!$B$124:$B$128</c:f>
              <c:numCache>
                <c:formatCode>0.0%</c:formatCode>
                <c:ptCount val="5"/>
                <c:pt idx="0">
                  <c:v>0.57530000000000003</c:v>
                </c:pt>
                <c:pt idx="1">
                  <c:v>0.29249999999999998</c:v>
                </c:pt>
                <c:pt idx="2">
                  <c:v>1.77E-2</c:v>
                </c:pt>
                <c:pt idx="3">
                  <c:v>0.1143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BC-48C7-94D0-F092BA03C66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800"/>
          </a:pPr>
          <a:endParaRPr lang="it-IT"/>
        </a:p>
      </c:txPr>
    </c:legend>
    <c:plotVisOnly val="1"/>
    <c:dispBlanksAs val="gap"/>
    <c:showDLblsOverMax val="0"/>
  </c:chart>
  <c:spPr>
    <a:ln>
      <a:solidFill>
        <a:schemeClr val="accent5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sz="900" b="1"/>
              <a:t>Dinamica mensile dello stipulato</a:t>
            </a:r>
          </a:p>
          <a:p>
            <a:pPr>
              <a:defRPr sz="900" b="1"/>
            </a:pPr>
            <a:r>
              <a:rPr lang="it-IT" sz="900" b="1"/>
              <a:t>(Var.% su mese corrispondente)</a:t>
            </a:r>
          </a:p>
        </c:rich>
      </c:tx>
      <c:layout>
        <c:manualLayout>
          <c:xMode val="edge"/>
          <c:yMode val="edge"/>
          <c:x val="0.22465298362504896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0393622778576826"/>
          <c:y val="0.12037037037037036"/>
          <c:w val="0.87377275054240511"/>
          <c:h val="0.5872635923101146"/>
        </c:manualLayout>
      </c:layout>
      <c:lineChart>
        <c:grouping val="standard"/>
        <c:varyColors val="0"/>
        <c:ser>
          <c:idx val="0"/>
          <c:order val="0"/>
          <c:tx>
            <c:strRef>
              <c:f>SadasBI!$J$6</c:f>
              <c:strCache>
                <c:ptCount val="1"/>
                <c:pt idx="0">
                  <c:v>Numero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SadasBI!$H$7:$I$20</c:f>
              <c:multiLvlStrCache>
                <c:ptCount val="14"/>
                <c:lvl>
                  <c:pt idx="0">
                    <c:v>Gennaio</c:v>
                  </c:pt>
                  <c:pt idx="1">
                    <c:v>Febbraio</c:v>
                  </c:pt>
                  <c:pt idx="2">
                    <c:v>Marzo</c:v>
                  </c:pt>
                  <c:pt idx="3">
                    <c:v>Aprile</c:v>
                  </c:pt>
                  <c:pt idx="4">
                    <c:v>Maggio</c:v>
                  </c:pt>
                  <c:pt idx="5">
                    <c:v>Giugno</c:v>
                  </c:pt>
                  <c:pt idx="6">
                    <c:v>Luglio</c:v>
                  </c:pt>
                  <c:pt idx="7">
                    <c:v>Agosto</c:v>
                  </c:pt>
                  <c:pt idx="8">
                    <c:v>Settembre</c:v>
                  </c:pt>
                  <c:pt idx="9">
                    <c:v>Ottobre</c:v>
                  </c:pt>
                  <c:pt idx="10">
                    <c:v>Novembre</c:v>
                  </c:pt>
                  <c:pt idx="11">
                    <c:v>Dicembre</c:v>
                  </c:pt>
                  <c:pt idx="12">
                    <c:v>Gennaio</c:v>
                  </c:pt>
                  <c:pt idx="13">
                    <c:v>Febbraio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SadasBI!$J$7:$J$20</c:f>
              <c:numCache>
                <c:formatCode>0.0#"%"</c:formatCode>
                <c:ptCount val="14"/>
                <c:pt idx="0">
                  <c:v>-19.559999999999999</c:v>
                </c:pt>
                <c:pt idx="1">
                  <c:v>-14.21</c:v>
                </c:pt>
                <c:pt idx="2">
                  <c:v>-11.02</c:v>
                </c:pt>
                <c:pt idx="3">
                  <c:v>3.62</c:v>
                </c:pt>
                <c:pt idx="4">
                  <c:v>1.29</c:v>
                </c:pt>
                <c:pt idx="5">
                  <c:v>-3.43</c:v>
                </c:pt>
                <c:pt idx="6">
                  <c:v>-0.16</c:v>
                </c:pt>
                <c:pt idx="7">
                  <c:v>-12.08</c:v>
                </c:pt>
                <c:pt idx="8">
                  <c:v>17.510000000000002</c:v>
                </c:pt>
                <c:pt idx="9">
                  <c:v>3.43</c:v>
                </c:pt>
                <c:pt idx="10">
                  <c:v>8.65</c:v>
                </c:pt>
                <c:pt idx="11">
                  <c:v>13.43</c:v>
                </c:pt>
                <c:pt idx="12">
                  <c:v>4.43</c:v>
                </c:pt>
                <c:pt idx="13">
                  <c:v>3.58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AB-476A-9C09-B4B648560EA0}"/>
            </c:ext>
          </c:extLst>
        </c:ser>
        <c:ser>
          <c:idx val="1"/>
          <c:order val="1"/>
          <c:tx>
            <c:strRef>
              <c:f>SadasBI!$K$6</c:f>
              <c:strCache>
                <c:ptCount val="1"/>
                <c:pt idx="0">
                  <c:v>Valore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SadasBI!$H$7:$I$20</c:f>
              <c:multiLvlStrCache>
                <c:ptCount val="14"/>
                <c:lvl>
                  <c:pt idx="0">
                    <c:v>Gennaio</c:v>
                  </c:pt>
                  <c:pt idx="1">
                    <c:v>Febbraio</c:v>
                  </c:pt>
                  <c:pt idx="2">
                    <c:v>Marzo</c:v>
                  </c:pt>
                  <c:pt idx="3">
                    <c:v>Aprile</c:v>
                  </c:pt>
                  <c:pt idx="4">
                    <c:v>Maggio</c:v>
                  </c:pt>
                  <c:pt idx="5">
                    <c:v>Giugno</c:v>
                  </c:pt>
                  <c:pt idx="6">
                    <c:v>Luglio</c:v>
                  </c:pt>
                  <c:pt idx="7">
                    <c:v>Agosto</c:v>
                  </c:pt>
                  <c:pt idx="8">
                    <c:v>Settembre</c:v>
                  </c:pt>
                  <c:pt idx="9">
                    <c:v>Ottobre</c:v>
                  </c:pt>
                  <c:pt idx="10">
                    <c:v>Novembre</c:v>
                  </c:pt>
                  <c:pt idx="11">
                    <c:v>Dicembre</c:v>
                  </c:pt>
                  <c:pt idx="12">
                    <c:v>Gennaio</c:v>
                  </c:pt>
                  <c:pt idx="13">
                    <c:v>Febbraio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SadasBI!$K$7:$K$20</c:f>
              <c:numCache>
                <c:formatCode>0.0#"%"</c:formatCode>
                <c:ptCount val="14"/>
                <c:pt idx="0">
                  <c:v>-13.56</c:v>
                </c:pt>
                <c:pt idx="1">
                  <c:v>-12.94</c:v>
                </c:pt>
                <c:pt idx="2">
                  <c:v>-16.260000000000002</c:v>
                </c:pt>
                <c:pt idx="3">
                  <c:v>3.01</c:v>
                </c:pt>
                <c:pt idx="4">
                  <c:v>-9.7899999999999991</c:v>
                </c:pt>
                <c:pt idx="5">
                  <c:v>-8.4600000000000009</c:v>
                </c:pt>
                <c:pt idx="6">
                  <c:v>-2.5099999999999998</c:v>
                </c:pt>
                <c:pt idx="7">
                  <c:v>-4.09</c:v>
                </c:pt>
                <c:pt idx="8">
                  <c:v>2.52</c:v>
                </c:pt>
                <c:pt idx="9">
                  <c:v>12.98</c:v>
                </c:pt>
                <c:pt idx="10">
                  <c:v>6.43</c:v>
                </c:pt>
                <c:pt idx="11">
                  <c:v>9.2799999999999994</c:v>
                </c:pt>
                <c:pt idx="12">
                  <c:v>6.9</c:v>
                </c:pt>
                <c:pt idx="13">
                  <c:v>6.53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AB-476A-9C09-B4B648560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715368"/>
        <c:axId val="428717336"/>
      </c:lineChart>
      <c:catAx>
        <c:axId val="42871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28717336"/>
        <c:crosses val="autoZero"/>
        <c:auto val="1"/>
        <c:lblAlgn val="ctr"/>
        <c:lblOffset val="100"/>
        <c:noMultiLvlLbl val="0"/>
      </c:catAx>
      <c:valAx>
        <c:axId val="428717336"/>
        <c:scaling>
          <c:orientation val="minMax"/>
        </c:scaling>
        <c:delete val="0"/>
        <c:axPos val="l"/>
        <c:numFmt formatCode="0.0#&quot;%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28715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953325498892903"/>
          <c:y val="0.60134703966159597"/>
          <c:w val="0.43559866205227293"/>
          <c:h val="7.384040536599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4F81BD"/>
      </a:solidFill>
    </a:ln>
    <a:effectLst/>
  </c:spPr>
  <c:txPr>
    <a:bodyPr/>
    <a:lstStyle/>
    <a:p>
      <a:pPr>
        <a:defRPr sz="7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it-IT" sz="1200" b="1" i="0" u="none" strike="noStrike" baseline="0"/>
              <a:t>Stipulato leasing auto (€ m)</a:t>
            </a:r>
            <a:endParaRPr lang="it-IT" sz="12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'STIPULATO MENSILE'!$C$159</c:f>
              <c:strCache>
                <c:ptCount val="1"/>
                <c:pt idx="0">
                  <c:v>gen-feb '19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multiLvlStrRef>
              <c:f>'STIPULATO MENSILE'!$A$160:$B$164</c:f>
              <c:multiLvlStrCache>
                <c:ptCount val="5"/>
                <c:lvl>
                  <c:pt idx="0">
                    <c:v> Autovetture in leasing* </c:v>
                  </c:pt>
                  <c:pt idx="1">
                    <c:v> Autovetture NLT* </c:v>
                  </c:pt>
                  <c:pt idx="2">
                    <c:v> Veicoli commerciali in leasing* </c:v>
                  </c:pt>
                  <c:pt idx="3">
                    <c:v> Veicoli commerciali NLT* </c:v>
                  </c:pt>
                  <c:pt idx="4">
                    <c:v> Veicoli Industriali </c:v>
                  </c:pt>
                </c:lvl>
                <c:lvl>
                  <c:pt idx="0">
                    <c:v>Auto</c:v>
                  </c:pt>
                </c:lvl>
              </c:multiLvlStrCache>
            </c:multiLvlStrRef>
          </c:cat>
          <c:val>
            <c:numRef>
              <c:f>'STIPULATO MENSILE'!$C$160:$C$164</c:f>
              <c:numCache>
                <c:formatCode>General</c:formatCode>
                <c:ptCount val="5"/>
                <c:pt idx="0">
                  <c:v>579.47</c:v>
                </c:pt>
                <c:pt idx="1">
                  <c:v>993.99800000000005</c:v>
                </c:pt>
                <c:pt idx="2">
                  <c:v>184.30099999999999</c:v>
                </c:pt>
                <c:pt idx="3">
                  <c:v>124.71</c:v>
                </c:pt>
                <c:pt idx="4">
                  <c:v>294.26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AC-4DEE-BE3F-D3B462772AD4}"/>
            </c:ext>
          </c:extLst>
        </c:ser>
        <c:ser>
          <c:idx val="1"/>
          <c:order val="1"/>
          <c:tx>
            <c:strRef>
              <c:f>'STIPULATO MENSILE'!$D$159</c:f>
              <c:strCache>
                <c:ptCount val="1"/>
                <c:pt idx="0">
                  <c:v>gen-feb '20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cat>
            <c:multiLvlStrRef>
              <c:f>'STIPULATO MENSILE'!$A$160:$B$164</c:f>
              <c:multiLvlStrCache>
                <c:ptCount val="5"/>
                <c:lvl>
                  <c:pt idx="0">
                    <c:v> Autovetture in leasing* </c:v>
                  </c:pt>
                  <c:pt idx="1">
                    <c:v> Autovetture NLT* </c:v>
                  </c:pt>
                  <c:pt idx="2">
                    <c:v> Veicoli commerciali in leasing* </c:v>
                  </c:pt>
                  <c:pt idx="3">
                    <c:v> Veicoli commerciali NLT* </c:v>
                  </c:pt>
                  <c:pt idx="4">
                    <c:v> Veicoli Industriali </c:v>
                  </c:pt>
                </c:lvl>
                <c:lvl>
                  <c:pt idx="0">
                    <c:v>Auto</c:v>
                  </c:pt>
                </c:lvl>
              </c:multiLvlStrCache>
            </c:multiLvlStrRef>
          </c:cat>
          <c:val>
            <c:numRef>
              <c:f>'STIPULATO MENSILE'!$D$160:$D$164</c:f>
              <c:numCache>
                <c:formatCode>General</c:formatCode>
                <c:ptCount val="5"/>
                <c:pt idx="0">
                  <c:v>585.49400000000003</c:v>
                </c:pt>
                <c:pt idx="1">
                  <c:v>1244.31</c:v>
                </c:pt>
                <c:pt idx="2">
                  <c:v>176.673</c:v>
                </c:pt>
                <c:pt idx="3">
                  <c:v>106.96299999999999</c:v>
                </c:pt>
                <c:pt idx="4">
                  <c:v>310.93599999999998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AC-4DEE-BE3F-D3B462772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487296"/>
        <c:axId val="116488832"/>
      </c:barChart>
      <c:scatterChart>
        <c:scatterStyle val="lineMarker"/>
        <c:varyColors val="0"/>
        <c:ser>
          <c:idx val="2"/>
          <c:order val="2"/>
          <c:tx>
            <c:strRef>
              <c:f>'STIPULATO MENSILE'!$E$159</c:f>
              <c:strCache>
                <c:ptCount val="1"/>
                <c:pt idx="0">
                  <c:v>Var % '20/'19 (asse di destra)</c:v>
                </c:pt>
              </c:strCache>
            </c:strRef>
          </c:tx>
          <c:spPr>
            <a:ln w="28575">
              <a:solidFill>
                <a:srgbClr val="F79646"/>
              </a:solidFill>
            </a:ln>
          </c:spPr>
          <c:marker>
            <c:symbol val="circle"/>
            <c:size val="8"/>
            <c:spPr>
              <a:solidFill>
                <a:srgbClr val="F79646">
                  <a:lumMod val="40000"/>
                  <a:lumOff val="60000"/>
                </a:srgbClr>
              </a:solidFill>
              <a:ln>
                <a:solidFill>
                  <a:srgbClr val="F79646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multiLvlStrRef>
              <c:f>'STIPULATO MENSILE'!$A$160:$B$164</c:f>
              <c:multiLvlStrCache>
                <c:ptCount val="5"/>
                <c:lvl>
                  <c:pt idx="0">
                    <c:v> Autovetture in leasing* </c:v>
                  </c:pt>
                  <c:pt idx="1">
                    <c:v> Autovetture NLT* </c:v>
                  </c:pt>
                  <c:pt idx="2">
                    <c:v> Veicoli commerciali in leasing* </c:v>
                  </c:pt>
                  <c:pt idx="3">
                    <c:v> Veicoli commerciali NLT* </c:v>
                  </c:pt>
                  <c:pt idx="4">
                    <c:v> Veicoli Industriali </c:v>
                  </c:pt>
                </c:lvl>
                <c:lvl>
                  <c:pt idx="0">
                    <c:v>Auto</c:v>
                  </c:pt>
                </c:lvl>
              </c:multiLvlStrCache>
            </c:multiLvlStrRef>
          </c:xVal>
          <c:yVal>
            <c:numRef>
              <c:f>'STIPULATO MENSILE'!$E$160:$E$164</c:f>
              <c:numCache>
                <c:formatCode>0.0%</c:formatCode>
                <c:ptCount val="5"/>
                <c:pt idx="0">
                  <c:v>1.04E-2</c:v>
                </c:pt>
                <c:pt idx="1">
                  <c:v>0.25180000000000002</c:v>
                </c:pt>
                <c:pt idx="2">
                  <c:v>-4.1399999999999999E-2</c:v>
                </c:pt>
                <c:pt idx="3">
                  <c:v>-0.14230000000000001</c:v>
                </c:pt>
                <c:pt idx="4">
                  <c:v>5.67E-2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4AC-4DEE-BE3F-D3B462772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500352"/>
        <c:axId val="116498816"/>
      </c:scatterChart>
      <c:catAx>
        <c:axId val="11648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 anchor="b" anchorCtr="1"/>
          <a:lstStyle/>
          <a:p>
            <a:pPr>
              <a:defRPr sz="800"/>
            </a:pPr>
            <a:endParaRPr lang="it-IT"/>
          </a:p>
        </c:txPr>
        <c:crossAx val="116488832"/>
        <c:crosses val="autoZero"/>
        <c:auto val="1"/>
        <c:lblAlgn val="ctr"/>
        <c:lblOffset val="100"/>
        <c:noMultiLvlLbl val="0"/>
      </c:catAx>
      <c:valAx>
        <c:axId val="116488832"/>
        <c:scaling>
          <c:orientation val="minMax"/>
        </c:scaling>
        <c:delete val="0"/>
        <c:axPos val="l"/>
        <c:numFmt formatCode="#,##0" sourceLinked="0"/>
        <c:majorTickMark val="in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116487296"/>
        <c:crosses val="autoZero"/>
        <c:crossBetween val="between"/>
      </c:valAx>
      <c:valAx>
        <c:axId val="116498816"/>
        <c:scaling>
          <c:orientation val="minMax"/>
        </c:scaling>
        <c:delete val="0"/>
        <c:axPos val="r"/>
        <c:numFmt formatCode="0.0%" sourceLinked="0"/>
        <c:majorTickMark val="in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116500352"/>
        <c:crosses val="max"/>
        <c:crossBetween val="midCat"/>
      </c:valAx>
      <c:valAx>
        <c:axId val="116500352"/>
        <c:scaling>
          <c:orientation val="minMax"/>
        </c:scaling>
        <c:delete val="1"/>
        <c:axPos val="b"/>
        <c:majorTickMark val="out"/>
        <c:minorTickMark val="none"/>
        <c:tickLblPos val="nextTo"/>
        <c:crossAx val="116498816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800"/>
          </a:pPr>
          <a:endParaRPr lang="it-IT"/>
        </a:p>
      </c:txPr>
    </c:legend>
    <c:plotVisOnly val="1"/>
    <c:dispBlanksAs val="gap"/>
    <c:showDLblsOverMax val="0"/>
  </c:chart>
  <c:spPr>
    <a:ln>
      <a:solidFill>
        <a:srgbClr val="4BACC6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it-IT" sz="1200" b="1" i="0" u="none" strike="noStrike" baseline="0"/>
              <a:t>Stipulato leasing immobiliare (€ m) </a:t>
            </a:r>
            <a:endParaRPr lang="it-IT" sz="12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'STIPULATO MENSILE'!$C$200</c:f>
              <c:strCache>
                <c:ptCount val="1"/>
                <c:pt idx="0">
                  <c:v>gen-feb '19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multiLvlStrRef>
              <c:f>'STIPULATO MENSILE'!$A$201:$B$206</c:f>
              <c:multiLvlStrCache>
                <c:ptCount val="6"/>
                <c:lvl>
                  <c:pt idx="0">
                    <c:v> &lt;=0,5 mil Euro </c:v>
                  </c:pt>
                  <c:pt idx="1">
                    <c:v> &gt;0,5 e &lt;=2,5 mil Euro </c:v>
                  </c:pt>
                  <c:pt idx="2">
                    <c:v> &gt;2,5 mil Euro </c:v>
                  </c:pt>
                  <c:pt idx="3">
                    <c:v> &lt;=0,5 mil Euro </c:v>
                  </c:pt>
                  <c:pt idx="4">
                    <c:v> &gt;0,5 e &lt;=2,5 mil Euro </c:v>
                  </c:pt>
                  <c:pt idx="5">
                    <c:v> &gt;2,5 mil Euro </c:v>
                  </c:pt>
                </c:lvl>
                <c:lvl>
                  <c:pt idx="0">
                    <c:v>Immobiliare costruito</c:v>
                  </c:pt>
                  <c:pt idx="3">
                    <c:v>Immobiliare da costruire</c:v>
                  </c:pt>
                </c:lvl>
              </c:multiLvlStrCache>
            </c:multiLvlStrRef>
          </c:cat>
          <c:val>
            <c:numRef>
              <c:f>'STIPULATO MENSILE'!$C$201:$C$206</c:f>
              <c:numCache>
                <c:formatCode>_-* #,##0_-;\-* #,##0_-;_-* "-"??_-;_-@_-</c:formatCode>
                <c:ptCount val="6"/>
                <c:pt idx="0">
                  <c:v>57.573999999999998</c:v>
                </c:pt>
                <c:pt idx="1">
                  <c:v>123.625</c:v>
                </c:pt>
                <c:pt idx="2">
                  <c:v>72.316000000000003</c:v>
                </c:pt>
                <c:pt idx="3">
                  <c:v>10.27</c:v>
                </c:pt>
                <c:pt idx="4">
                  <c:v>68.846000000000004</c:v>
                </c:pt>
                <c:pt idx="5">
                  <c:v>178.42099999999999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E-4152-90AC-16F7D9BE7832}"/>
            </c:ext>
          </c:extLst>
        </c:ser>
        <c:ser>
          <c:idx val="1"/>
          <c:order val="1"/>
          <c:tx>
            <c:strRef>
              <c:f>'STIPULATO MENSILE'!$D$200</c:f>
              <c:strCache>
                <c:ptCount val="1"/>
                <c:pt idx="0">
                  <c:v>gen-feb '20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cat>
            <c:multiLvlStrRef>
              <c:f>'STIPULATO MENSILE'!$A$201:$B$206</c:f>
              <c:multiLvlStrCache>
                <c:ptCount val="6"/>
                <c:lvl>
                  <c:pt idx="0">
                    <c:v> &lt;=0,5 mil Euro </c:v>
                  </c:pt>
                  <c:pt idx="1">
                    <c:v> &gt;0,5 e &lt;=2,5 mil Euro </c:v>
                  </c:pt>
                  <c:pt idx="2">
                    <c:v> &gt;2,5 mil Euro </c:v>
                  </c:pt>
                  <c:pt idx="3">
                    <c:v> &lt;=0,5 mil Euro </c:v>
                  </c:pt>
                  <c:pt idx="4">
                    <c:v> &gt;0,5 e &lt;=2,5 mil Euro </c:v>
                  </c:pt>
                  <c:pt idx="5">
                    <c:v> &gt;2,5 mil Euro </c:v>
                  </c:pt>
                </c:lvl>
                <c:lvl>
                  <c:pt idx="0">
                    <c:v>Immobiliare costruito</c:v>
                  </c:pt>
                  <c:pt idx="3">
                    <c:v>Immobiliare da costruire</c:v>
                  </c:pt>
                </c:lvl>
              </c:multiLvlStrCache>
            </c:multiLvlStrRef>
          </c:cat>
          <c:val>
            <c:numRef>
              <c:f>'STIPULATO MENSILE'!$D$201:$D$206</c:f>
              <c:numCache>
                <c:formatCode>_-* #,##0_-;\-* #,##0_-;_-* "-"??_-;_-@_-</c:formatCode>
                <c:ptCount val="6"/>
                <c:pt idx="0">
                  <c:v>56.912999999999997</c:v>
                </c:pt>
                <c:pt idx="1">
                  <c:v>108.285</c:v>
                </c:pt>
                <c:pt idx="2">
                  <c:v>41.265000000000001</c:v>
                </c:pt>
                <c:pt idx="3">
                  <c:v>14.381</c:v>
                </c:pt>
                <c:pt idx="4">
                  <c:v>68.569999999999993</c:v>
                </c:pt>
                <c:pt idx="5">
                  <c:v>192.239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4E-4152-90AC-16F7D9BE7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144384"/>
        <c:axId val="114145920"/>
      </c:barChart>
      <c:scatterChart>
        <c:scatterStyle val="lineMarker"/>
        <c:varyColors val="0"/>
        <c:ser>
          <c:idx val="2"/>
          <c:order val="2"/>
          <c:tx>
            <c:strRef>
              <c:f>'STIPULATO MENSILE'!$E$200</c:f>
              <c:strCache>
                <c:ptCount val="1"/>
                <c:pt idx="0">
                  <c:v>Var % '20/'19 (asse di destra)</c:v>
                </c:pt>
              </c:strCache>
            </c:strRef>
          </c:tx>
          <c:spPr>
            <a:ln w="28575">
              <a:solidFill>
                <a:srgbClr val="F79646"/>
              </a:solidFill>
            </a:ln>
          </c:spPr>
          <c:marker>
            <c:symbol val="circle"/>
            <c:size val="8"/>
            <c:spPr>
              <a:solidFill>
                <a:srgbClr val="F79646">
                  <a:lumMod val="40000"/>
                  <a:lumOff val="60000"/>
                </a:srgbClr>
              </a:solidFill>
              <a:ln>
                <a:solidFill>
                  <a:srgbClr val="F79646"/>
                </a:solidFill>
              </a:ln>
            </c:spPr>
          </c:marker>
          <c:dLbls>
            <c:dLbl>
              <c:idx val="5"/>
              <c:layout>
                <c:manualLayout>
                  <c:x val="-5.6644480506753844E-2"/>
                  <c:y val="-0.103182517695614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084961457006899E-2"/>
                      <c:h val="5.63299238735040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D4E-4152-90AC-16F7D9BE7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multiLvlStrRef>
              <c:f>'STIPULATO MENSILE'!$A$201:$B$206</c:f>
              <c:multiLvlStrCache>
                <c:ptCount val="6"/>
                <c:lvl>
                  <c:pt idx="0">
                    <c:v> &lt;=0,5 mil Euro </c:v>
                  </c:pt>
                  <c:pt idx="1">
                    <c:v> &gt;0,5 e &lt;=2,5 mil Euro </c:v>
                  </c:pt>
                  <c:pt idx="2">
                    <c:v> &gt;2,5 mil Euro </c:v>
                  </c:pt>
                  <c:pt idx="3">
                    <c:v> &lt;=0,5 mil Euro </c:v>
                  </c:pt>
                  <c:pt idx="4">
                    <c:v> &gt;0,5 e &lt;=2,5 mil Euro </c:v>
                  </c:pt>
                  <c:pt idx="5">
                    <c:v> &gt;2,5 mil Euro </c:v>
                  </c:pt>
                </c:lvl>
                <c:lvl>
                  <c:pt idx="0">
                    <c:v>Immobiliare costruito</c:v>
                  </c:pt>
                  <c:pt idx="3">
                    <c:v>Immobiliare da costruire</c:v>
                  </c:pt>
                </c:lvl>
              </c:multiLvlStrCache>
            </c:multiLvlStrRef>
          </c:xVal>
          <c:yVal>
            <c:numRef>
              <c:f>'STIPULATO MENSILE'!$E$201:$E$206</c:f>
              <c:numCache>
                <c:formatCode>0.0%</c:formatCode>
                <c:ptCount val="6"/>
                <c:pt idx="0">
                  <c:v>-1.15E-2</c:v>
                </c:pt>
                <c:pt idx="1">
                  <c:v>-0.1241</c:v>
                </c:pt>
                <c:pt idx="2">
                  <c:v>-0.4294</c:v>
                </c:pt>
                <c:pt idx="3">
                  <c:v>0.40029999999999999</c:v>
                </c:pt>
                <c:pt idx="4">
                  <c:v>-4.0000000000000001E-3</c:v>
                </c:pt>
                <c:pt idx="5">
                  <c:v>7.7399999999999997E-2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D4E-4152-90AC-16F7D9BE7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161536"/>
        <c:axId val="114160000"/>
      </c:scatterChart>
      <c:catAx>
        <c:axId val="114144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 anchor="b" anchorCtr="1"/>
          <a:lstStyle/>
          <a:p>
            <a:pPr>
              <a:defRPr sz="800"/>
            </a:pPr>
            <a:endParaRPr lang="it-IT"/>
          </a:p>
        </c:txPr>
        <c:crossAx val="114145920"/>
        <c:crosses val="autoZero"/>
        <c:auto val="1"/>
        <c:lblAlgn val="ctr"/>
        <c:lblOffset val="100"/>
        <c:noMultiLvlLbl val="0"/>
      </c:catAx>
      <c:valAx>
        <c:axId val="114145920"/>
        <c:scaling>
          <c:orientation val="minMax"/>
        </c:scaling>
        <c:delete val="0"/>
        <c:axPos val="l"/>
        <c:numFmt formatCode="#,##0" sourceLinked="0"/>
        <c:majorTickMark val="in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114144384"/>
        <c:crosses val="autoZero"/>
        <c:crossBetween val="between"/>
      </c:valAx>
      <c:valAx>
        <c:axId val="114160000"/>
        <c:scaling>
          <c:orientation val="minMax"/>
        </c:scaling>
        <c:delete val="0"/>
        <c:axPos val="r"/>
        <c:numFmt formatCode="0.0%" sourceLinked="0"/>
        <c:majorTickMark val="in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114161536"/>
        <c:crosses val="max"/>
        <c:crossBetween val="midCat"/>
      </c:valAx>
      <c:valAx>
        <c:axId val="114161536"/>
        <c:scaling>
          <c:orientation val="minMax"/>
        </c:scaling>
        <c:delete val="1"/>
        <c:axPos val="b"/>
        <c:majorTickMark val="out"/>
        <c:minorTickMark val="none"/>
        <c:tickLblPos val="nextTo"/>
        <c:crossAx val="114160000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800"/>
          </a:pPr>
          <a:endParaRPr lang="it-IT"/>
        </a:p>
      </c:txPr>
    </c:legend>
    <c:plotVisOnly val="1"/>
    <c:dispBlanksAs val="gap"/>
    <c:showDLblsOverMax val="0"/>
  </c:chart>
  <c:spPr>
    <a:ln>
      <a:solidFill>
        <a:srgbClr val="4BACC6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it-IT" sz="1200" b="1" i="0" u="none" strike="noStrike" baseline="0"/>
              <a:t>Stipulato leasing strumentale (€ m) </a:t>
            </a:r>
            <a:endParaRPr lang="it-IT" sz="12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'STIPULATO MENSILE'!$C$239</c:f>
              <c:strCache>
                <c:ptCount val="1"/>
                <c:pt idx="0">
                  <c:v>gen-feb '19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multiLvlStrRef>
              <c:f>'STIPULATO MENSILE'!$A$240:$B$246</c:f>
              <c:multiLvlStrCache>
                <c:ptCount val="7"/>
                <c:lvl>
                  <c:pt idx="0">
                    <c:v> &lt;=50.000 
Euro </c:v>
                  </c:pt>
                  <c:pt idx="1">
                    <c:v>&gt;50.000 
Euro 
&lt;=0,5 
mil Euro </c:v>
                  </c:pt>
                  <c:pt idx="2">
                    <c:v>&gt;0,5
&lt;=2,5 
mil Euro </c:v>
                  </c:pt>
                  <c:pt idx="3">
                    <c:v> &gt;2,5 
mil Euro  </c:v>
                  </c:pt>
                  <c:pt idx="4">
                    <c:v> &lt;=25.000 Euro </c:v>
                  </c:pt>
                  <c:pt idx="5">
                    <c:v> &gt;25.000 Euro &lt;=50.000 Euro </c:v>
                  </c:pt>
                  <c:pt idx="6">
                    <c:v> &gt;50.000 Euro </c:v>
                  </c:pt>
                </c:lvl>
                <c:lvl>
                  <c:pt idx="0">
                    <c:v>Strumentale finanziario</c:v>
                  </c:pt>
                  <c:pt idx="4">
                    <c:v>Strumentale operativo</c:v>
                  </c:pt>
                </c:lvl>
              </c:multiLvlStrCache>
            </c:multiLvlStrRef>
          </c:cat>
          <c:val>
            <c:numRef>
              <c:f>'STIPULATO MENSILE'!$C$240:$C$246</c:f>
              <c:numCache>
                <c:formatCode>_-* #,##0_-;\-* #,##0_-;_-* "-"??_-;_-@_-</c:formatCode>
                <c:ptCount val="7"/>
                <c:pt idx="0">
                  <c:v>167.56200000000001</c:v>
                </c:pt>
                <c:pt idx="1">
                  <c:v>489.91</c:v>
                </c:pt>
                <c:pt idx="2">
                  <c:v>188.511</c:v>
                </c:pt>
                <c:pt idx="3">
                  <c:v>47.39</c:v>
                </c:pt>
                <c:pt idx="4">
                  <c:v>96.867000000000004</c:v>
                </c:pt>
                <c:pt idx="5">
                  <c:v>31.204999999999998</c:v>
                </c:pt>
                <c:pt idx="6">
                  <c:v>172.61600000000001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E-4FD1-A93D-F5428239F9E5}"/>
            </c:ext>
          </c:extLst>
        </c:ser>
        <c:ser>
          <c:idx val="1"/>
          <c:order val="1"/>
          <c:tx>
            <c:strRef>
              <c:f>'STIPULATO MENSILE'!$D$239</c:f>
              <c:strCache>
                <c:ptCount val="1"/>
                <c:pt idx="0">
                  <c:v>gen-feb '20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cat>
            <c:multiLvlStrRef>
              <c:f>'STIPULATO MENSILE'!$A$240:$B$246</c:f>
              <c:multiLvlStrCache>
                <c:ptCount val="7"/>
                <c:lvl>
                  <c:pt idx="0">
                    <c:v> &lt;=50.000 
Euro </c:v>
                  </c:pt>
                  <c:pt idx="1">
                    <c:v>&gt;50.000 
Euro 
&lt;=0,5 
mil Euro </c:v>
                  </c:pt>
                  <c:pt idx="2">
                    <c:v>&gt;0,5
&lt;=2,5 
mil Euro </c:v>
                  </c:pt>
                  <c:pt idx="3">
                    <c:v> &gt;2,5 
mil Euro  </c:v>
                  </c:pt>
                  <c:pt idx="4">
                    <c:v> &lt;=25.000 Euro </c:v>
                  </c:pt>
                  <c:pt idx="5">
                    <c:v> &gt;25.000 Euro &lt;=50.000 Euro </c:v>
                  </c:pt>
                  <c:pt idx="6">
                    <c:v> &gt;50.000 Euro </c:v>
                  </c:pt>
                </c:lvl>
                <c:lvl>
                  <c:pt idx="0">
                    <c:v>Strumentale finanziario</c:v>
                  </c:pt>
                  <c:pt idx="4">
                    <c:v>Strumentale operativo</c:v>
                  </c:pt>
                </c:lvl>
              </c:multiLvlStrCache>
            </c:multiLvlStrRef>
          </c:cat>
          <c:val>
            <c:numRef>
              <c:f>'STIPULATO MENSILE'!$D$240:$D$246</c:f>
              <c:numCache>
                <c:formatCode>_-* #,##0_-;\-* #,##0_-;_-* "-"??_-;_-@_-</c:formatCode>
                <c:ptCount val="7"/>
                <c:pt idx="0">
                  <c:v>165.22300000000001</c:v>
                </c:pt>
                <c:pt idx="1">
                  <c:v>520.16200000000003</c:v>
                </c:pt>
                <c:pt idx="2">
                  <c:v>216.39500000000001</c:v>
                </c:pt>
                <c:pt idx="3">
                  <c:v>59.704999999999998</c:v>
                </c:pt>
                <c:pt idx="4">
                  <c:v>90.135000000000005</c:v>
                </c:pt>
                <c:pt idx="5">
                  <c:v>29.096</c:v>
                </c:pt>
                <c:pt idx="6">
                  <c:v>151.87700000000001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FE-4FD1-A93D-F5428239F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20032"/>
        <c:axId val="117825920"/>
      </c:barChart>
      <c:scatterChart>
        <c:scatterStyle val="lineMarker"/>
        <c:varyColors val="0"/>
        <c:ser>
          <c:idx val="2"/>
          <c:order val="2"/>
          <c:tx>
            <c:strRef>
              <c:f>'STIPULATO MENSILE'!$E$239</c:f>
              <c:strCache>
                <c:ptCount val="1"/>
                <c:pt idx="0">
                  <c:v>Var % '20/'19 (asse di destra)</c:v>
                </c:pt>
              </c:strCache>
            </c:strRef>
          </c:tx>
          <c:spPr>
            <a:ln w="28575">
              <a:solidFill>
                <a:srgbClr val="F79646"/>
              </a:solidFill>
            </a:ln>
          </c:spPr>
          <c:marker>
            <c:symbol val="circle"/>
            <c:size val="8"/>
            <c:spPr>
              <a:solidFill>
                <a:srgbClr val="F79646">
                  <a:lumMod val="40000"/>
                  <a:lumOff val="60000"/>
                </a:srgbClr>
              </a:solidFill>
              <a:ln>
                <a:solidFill>
                  <a:srgbClr val="F79646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multiLvlStrRef>
              <c:f>'STIPULATO MENSILE'!$A$240:$B$246</c:f>
              <c:multiLvlStrCache>
                <c:ptCount val="7"/>
                <c:lvl>
                  <c:pt idx="0">
                    <c:v> &lt;=50.000 
Euro </c:v>
                  </c:pt>
                  <c:pt idx="1">
                    <c:v>&gt;50.000 
Euro 
&lt;=0,5 
mil Euro </c:v>
                  </c:pt>
                  <c:pt idx="2">
                    <c:v>&gt;0,5
&lt;=2,5 
mil Euro </c:v>
                  </c:pt>
                  <c:pt idx="3">
                    <c:v> &gt;2,5 
mil Euro  </c:v>
                  </c:pt>
                  <c:pt idx="4">
                    <c:v> &lt;=25.000 Euro </c:v>
                  </c:pt>
                  <c:pt idx="5">
                    <c:v> &gt;25.000 Euro &lt;=50.000 Euro </c:v>
                  </c:pt>
                  <c:pt idx="6">
                    <c:v> &gt;50.000 Euro </c:v>
                  </c:pt>
                </c:lvl>
                <c:lvl>
                  <c:pt idx="0">
                    <c:v>Strumentale finanziario</c:v>
                  </c:pt>
                  <c:pt idx="4">
                    <c:v>Strumentale operativo</c:v>
                  </c:pt>
                </c:lvl>
              </c:multiLvlStrCache>
            </c:multiLvlStrRef>
          </c:xVal>
          <c:yVal>
            <c:numRef>
              <c:f>'STIPULATO MENSILE'!$E$240:$E$246</c:f>
              <c:numCache>
                <c:formatCode>0.0%</c:formatCode>
                <c:ptCount val="7"/>
                <c:pt idx="0">
                  <c:v>-1.3999999999999999E-2</c:v>
                </c:pt>
                <c:pt idx="1">
                  <c:v>6.1799999999999994E-2</c:v>
                </c:pt>
                <c:pt idx="2">
                  <c:v>0.1479</c:v>
                </c:pt>
                <c:pt idx="3">
                  <c:v>0.25989999999999996</c:v>
                </c:pt>
                <c:pt idx="4">
                  <c:v>-6.9500000000000006E-2</c:v>
                </c:pt>
                <c:pt idx="5">
                  <c:v>-6.7599999999999993E-2</c:v>
                </c:pt>
                <c:pt idx="6">
                  <c:v>-0.1201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1FE-4FD1-A93D-F5428239F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28992"/>
        <c:axId val="117827456"/>
      </c:scatterChart>
      <c:catAx>
        <c:axId val="117820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 anchor="b" anchorCtr="1"/>
          <a:lstStyle/>
          <a:p>
            <a:pPr>
              <a:defRPr sz="800"/>
            </a:pPr>
            <a:endParaRPr lang="it-IT"/>
          </a:p>
        </c:txPr>
        <c:crossAx val="117825920"/>
        <c:crosses val="autoZero"/>
        <c:auto val="1"/>
        <c:lblAlgn val="ctr"/>
        <c:lblOffset val="100"/>
        <c:noMultiLvlLbl val="0"/>
      </c:catAx>
      <c:valAx>
        <c:axId val="117825920"/>
        <c:scaling>
          <c:orientation val="minMax"/>
        </c:scaling>
        <c:delete val="0"/>
        <c:axPos val="l"/>
        <c:numFmt formatCode="#,##0" sourceLinked="0"/>
        <c:majorTickMark val="in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117820032"/>
        <c:crosses val="autoZero"/>
        <c:crossBetween val="between"/>
      </c:valAx>
      <c:valAx>
        <c:axId val="117827456"/>
        <c:scaling>
          <c:orientation val="minMax"/>
        </c:scaling>
        <c:delete val="0"/>
        <c:axPos val="r"/>
        <c:numFmt formatCode="0.0%" sourceLinked="0"/>
        <c:majorTickMark val="in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117828992"/>
        <c:crosses val="max"/>
        <c:crossBetween val="midCat"/>
      </c:valAx>
      <c:valAx>
        <c:axId val="117828992"/>
        <c:scaling>
          <c:orientation val="minMax"/>
        </c:scaling>
        <c:delete val="1"/>
        <c:axPos val="b"/>
        <c:majorTickMark val="out"/>
        <c:minorTickMark val="none"/>
        <c:tickLblPos val="nextTo"/>
        <c:crossAx val="117827456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800"/>
          </a:pPr>
          <a:endParaRPr lang="it-IT"/>
        </a:p>
      </c:txPr>
    </c:legend>
    <c:plotVisOnly val="1"/>
    <c:dispBlanksAs val="gap"/>
    <c:showDLblsOverMax val="0"/>
  </c:chart>
  <c:spPr>
    <a:ln>
      <a:solidFill>
        <a:srgbClr val="4BACC6"/>
      </a:solidFill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27EAD-E327-49C8-9715-3813B851C7C5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55AB8-5BAB-4640-B63D-B90AD57C0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018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45862" cy="49741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294" y="8"/>
            <a:ext cx="2945862" cy="49741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A32042-D2C3-44D7-876D-9E07CF9FF64A}" type="datetimeFigureOut">
              <a:rPr lang="en-GB"/>
              <a:pPr>
                <a:defRPr/>
              </a:pPr>
              <a:t>16/03/2020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GB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64" y="4715407"/>
            <a:ext cx="5438748" cy="446747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273"/>
            <a:ext cx="2945862" cy="4974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294" y="9429273"/>
            <a:ext cx="2945862" cy="4974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EF527F-FF1D-4A1A-835E-39AB61B7327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180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16798" indent="-27569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02766" indent="-2205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43873" indent="-2205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84980" indent="-2205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26086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67193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08299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49406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6AC2E-8E5A-4FC8-9C0F-D205875CD58C}" type="slidenum">
              <a:rPr lang="en-GB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33343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dirty="0"/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16798" indent="-27569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02766" indent="-2205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43873" indent="-2205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84980" indent="-2205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26086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67193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08299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49406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42A70F-6BA0-4967-BF11-C43CA0E3C406}" type="slidenum">
              <a:rPr lang="en-GB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99007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51EE-A7CA-49B1-95E4-449BB0AF04DC}" type="datetimeFigureOut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3ABF-60E7-4F2A-8BB9-6731C28ED3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63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FC6E-6DB1-4A4A-9B2A-FEA53F003BD7}" type="datetimeFigureOut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C631-7341-4AEF-8B2A-9C6017565B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80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BEA3-44D9-45A2-AD8B-D79C70EF8F2C}" type="datetimeFigureOut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F23C8-51A8-4624-BA02-2D2C16F2B4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62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F828-68B5-4D06-B1F3-72AFA1809AAC}" type="datetimeFigureOut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5A9E-FDB0-4F50-80C0-41D2EE6CC1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77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0D73-8F62-430B-8CC4-D41CBE3D88B5}" type="datetimeFigureOut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E126-3264-45F8-A416-D33F36EAB6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2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0E88-72D5-4889-86F4-46061D428161}" type="datetimeFigureOut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F716-24E2-41E7-BF37-C1A9CE576D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41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8B9D5-4E5D-4FAC-827C-C63AC4D02B0C}" type="datetimeFigureOut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556A-84E6-4348-B63C-B71E7FF174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70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FBDDD-F7C4-46BD-A529-A1C36AAFECE8}" type="datetimeFigureOut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DAA5-510D-4B28-8C4D-7088940CB2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46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06A5C-3211-445A-898E-61D189843181}" type="datetimeFigureOut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F0E4-EFBE-4684-BAB6-9BAFBB0CDA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34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3F19D-4237-4B10-949F-5FF07011E32E}" type="datetimeFigureOut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170F-9286-400E-87C2-D5FB8EDCE5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04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41C1-4431-4A9D-9237-8C709FA00551}" type="datetimeFigureOut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98DA-9B7B-4694-AA01-464D400248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50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E2C30A-A3EE-4EC4-BA2F-97CD001D1FC5}" type="datetimeFigureOut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58E8B5-6594-4B37-9455-C209545B00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Eleonora.Pontecorvi@assileaservizi.it" TargetMode="External"/><Relationship Id="rId4" Type="http://schemas.openxmlformats.org/officeDocument/2006/relationships/hyperlink" Target="mailto:Beatrice.Tibuzzi@assilea.i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Eleonora.Pontecorvi@assileaservizi.it" TargetMode="External"/><Relationship Id="rId4" Type="http://schemas.openxmlformats.org/officeDocument/2006/relationships/hyperlink" Target="mailto:Beatrice.Tibuzzi@assilea.it" TargetMode="External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35F338-1D42-45C9-A8FC-47681A9813FF}"/>
              </a:ext>
            </a:extLst>
          </p:cNvPr>
          <p:cNvSpPr txBox="1"/>
          <p:nvPr/>
        </p:nvSpPr>
        <p:spPr>
          <a:xfrm>
            <a:off x="65957" y="3706347"/>
            <a:ext cx="39447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(*) Fonte: elaborazioni Assilea su dati Centro Studi e Statistiche UNRAE</a:t>
            </a:r>
          </a:p>
        </p:txBody>
      </p:sp>
      <p:sp>
        <p:nvSpPr>
          <p:cNvPr id="15" name="Casella di testo 4">
            <a:extLst>
              <a:ext uri="{FF2B5EF4-FFF2-40B4-BE49-F238E27FC236}">
                <a16:creationId xmlns:a16="http://schemas.microsoft.com/office/drawing/2014/main" id="{2640F2F1-AED0-4FDD-88AB-FAA2B2B4F4C8}"/>
              </a:ext>
            </a:extLst>
          </p:cNvPr>
          <p:cNvSpPr txBox="1"/>
          <p:nvPr/>
        </p:nvSpPr>
        <p:spPr>
          <a:xfrm>
            <a:off x="383902" y="6381328"/>
            <a:ext cx="7272809" cy="443707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txBody>
          <a:bodyPr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Per eventuali osservazioni o segnalazioni contattare il Centro Studi e Statistiche.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Beatrice Tibuzzi, </a:t>
            </a:r>
            <a:r>
              <a:rPr lang="it-IT" sz="900" u="sng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4"/>
              </a:rPr>
              <a:t>Beatrice.Tibuzzi@assilea.it</a:t>
            </a: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(06 99703625)      Eleonora Pontecorvi, </a:t>
            </a: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5"/>
              </a:rPr>
              <a:t>Eleonora.Pontecorvi@assileaservizi.it</a:t>
            </a: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(06 99703647) 	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8" name="Casella di testo 2"/>
          <p:cNvSpPr txBox="1"/>
          <p:nvPr/>
        </p:nvSpPr>
        <p:spPr>
          <a:xfrm>
            <a:off x="92450" y="4653116"/>
            <a:ext cx="8928992" cy="17056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it-IT" sz="11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100"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mercato del leasing e del noleggio a lungo termin</a:t>
            </a:r>
            <a:r>
              <a:rPr lang="it-IT" sz="11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nel primo bimestre 2020 vede il proseguimento della crescita dei numeri e i volumi di stipulato (rispettivamente +4,0% e +6,7%) raggiungendo oltre </a:t>
            </a:r>
            <a:r>
              <a:rPr lang="it-IT" sz="1100"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mld di nuovi finanziamenti</a:t>
            </a:r>
            <a:r>
              <a:rPr lang="it-IT" sz="11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dati di febbraio non risentono ancora dell’evoluzione dell’emergenza sanitaria in corso, Covid-19, che ha accresciuto le probabilità di un forte rallentamento. Il mercato italiano dell’</a:t>
            </a:r>
            <a:r>
              <a:rPr lang="it-IT" sz="1100"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</a:t>
            </a:r>
            <a:r>
              <a:rPr lang="it-IT" sz="11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 vedendo un’eccellente ripresa trainata dall’andamento delle immatricolazioni del noleggio a lungo termine che detengono ben il 63,4% di market share sul totale delle nuove unità del comparto e registrano un’importante crescita del +18,7% nel numero e +25,2% nel valore, probabilmente innalzata dal crollo delle vendite di autovetture a privati e ad aziende. Il comparto dei </a:t>
            </a:r>
            <a:r>
              <a:rPr lang="it-IT" sz="1100"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 strumentali </a:t>
            </a:r>
            <a:r>
              <a:rPr lang="it-IT" sz="11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 un incremento del valore medio delle operazioni che riportano complessivamente una flessione del -4,8% nel numero dei contratti e +3,2% in valore; in linea con la dinamica del mese di gennaio cresce il valore dei contratti in leasing finanziario (+7,6%) mentre si osserva una contrazione dei nuovi contratti di leasing operativo (-5,6% in numero e -9,8% in valore). Nonostante la flessione del comparto degli </a:t>
            </a:r>
            <a:r>
              <a:rPr lang="it-IT" sz="1100"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Immobili,</a:t>
            </a:r>
            <a:r>
              <a:rPr lang="it-IT" sz="11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cresce in valore lo stipulato leasing di immobili da costruire del +6,9% e quello del comparto Aeronavale e ferroviario sostenuto da una brillante dinamica della nautica da diporto (+28% in valore).</a:t>
            </a:r>
            <a:endParaRPr lang="it-IT" sz="1100" b="1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592BD7C3-4137-43C5-8680-8C429B252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74779"/>
              </p:ext>
            </p:extLst>
          </p:nvPr>
        </p:nvGraphicFramePr>
        <p:xfrm>
          <a:off x="107504" y="81435"/>
          <a:ext cx="5112567" cy="359663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2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7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STIPULATO LEASING 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GEN-FEB 2020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Numero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Valore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(migliaia di  Euro)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Var</a:t>
                      </a: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% Numero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Var</a:t>
                      </a: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%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Valore</a:t>
                      </a: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93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Autovetture in leasing*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15.000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585.494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-5,5%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93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Autovetture NLT*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50.156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1.244.310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25,2%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93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Veicoli commerciali in leasing*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5.379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176.673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-10,9%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-4,1%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8286199"/>
                  </a:ext>
                </a:extLst>
              </a:tr>
              <a:tr h="209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Veicoli commerciali NLT*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5.456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106.963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-8,9%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-14,2%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5132643"/>
                  </a:ext>
                </a:extLst>
              </a:tr>
              <a:tr h="20993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Veicoli Industriali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3.099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310.936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93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79.090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2.424.376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93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Strumentale finanziario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14.083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961.485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-3,8%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93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Strumentale operativo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17.764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271.108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-5,6%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-9,8%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93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STRUMENTALE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31.847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1.232.593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-4,8%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3,2%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93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Immobiliare costruito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393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206.463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-5,5%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-18,6%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93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Immobiliare da costruire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120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275.190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93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IMMOBILIARE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513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481.653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-5,2%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-5,8%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86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NAUTICA ED ALTRO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93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TOTALE GENERALE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111.495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4.214.118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900"/>
                        </a:lnSpc>
                      </a:pPr>
                      <a:r>
                        <a:rPr lang="it-IT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" name="Immagine 3" descr="Immagine che contiene disegnando, cibo, luce&#10;&#10;Descrizione generata automaticamente">
            <a:extLst>
              <a:ext uri="{FF2B5EF4-FFF2-40B4-BE49-F238E27FC236}">
                <a16:creationId xmlns:a16="http://schemas.microsoft.com/office/drawing/2014/main" id="{FBFAD8C4-171E-4906-AD27-1B31446CCF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091" y="6317252"/>
            <a:ext cx="1547664" cy="640140"/>
          </a:xfrm>
          <a:prstGeom prst="rect">
            <a:avLst/>
          </a:prstGeom>
        </p:spPr>
      </p:pic>
      <p:sp>
        <p:nvSpPr>
          <p:cNvPr id="9" name="Casella di testo 3"/>
          <p:cNvSpPr txBox="1"/>
          <p:nvPr/>
        </p:nvSpPr>
        <p:spPr>
          <a:xfrm>
            <a:off x="107504" y="3933056"/>
            <a:ext cx="5184576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800" b="1" i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sapevi che… </a:t>
            </a:r>
            <a:r>
              <a:rPr lang="it-IT" sz="8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el recente Addendum all’Accordo del Credito, per combattere l’emergenza Covid-19 le Associazioni firmatarie richiedono al Governo Italiano l’ampliamento dell’operatività del Fondo di Garanzia per le PMI e misure aggiuntive per agevolare l’accesso al credito? 	</a:t>
            </a:r>
          </a:p>
          <a:p>
            <a:pPr>
              <a:spcAft>
                <a:spcPts val="0"/>
              </a:spcAft>
            </a:pPr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(Cfr. ns. Circ. Agevolato n.8 e Legale n. 15/2020)</a:t>
            </a:r>
            <a:endParaRPr lang="it-IT" sz="800" i="1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306412"/>
              </p:ext>
            </p:extLst>
          </p:nvPr>
        </p:nvGraphicFramePr>
        <p:xfrm>
          <a:off x="5342598" y="2636911"/>
          <a:ext cx="3709263" cy="196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8C53BB69-686C-4CDF-BC21-185C016F40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148217"/>
              </p:ext>
            </p:extLst>
          </p:nvPr>
        </p:nvGraphicFramePr>
        <p:xfrm>
          <a:off x="5342598" y="70411"/>
          <a:ext cx="3709263" cy="251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80061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 di testo 2"/>
          <p:cNvSpPr txBox="1"/>
          <p:nvPr/>
        </p:nvSpPr>
        <p:spPr>
          <a:xfrm>
            <a:off x="4572000" y="44624"/>
            <a:ext cx="4464495" cy="3384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it-IT"/>
            </a:defPPr>
            <a:lvl1pPr algn="just">
              <a:spcBef>
                <a:spcPts val="100"/>
              </a:spcBef>
              <a:defRPr sz="1100" b="1" spc="-3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  <a:defRPr/>
            </a:pPr>
            <a:r>
              <a:rPr lang="it-IT" sz="1050" b="0" dirty="0">
                <a:solidFill>
                  <a:prstClr val="black"/>
                </a:solidFill>
                <a:latin typeface="Arial" panose="020B0604020202020204" pitchFamily="34" charset="0"/>
              </a:rPr>
              <a:t>Ponendo l’attenzione ai vari sotto-comparti, si osserva una crescita generalizzata in quasi tutte le fasce d’importo del </a:t>
            </a:r>
            <a:r>
              <a:rPr lang="it-IT" sz="1050" dirty="0">
                <a:solidFill>
                  <a:prstClr val="black"/>
                </a:solidFill>
                <a:latin typeface="Arial" panose="020B0604020202020204" pitchFamily="34" charset="0"/>
              </a:rPr>
              <a:t>leasing strumentale finanziario</a:t>
            </a:r>
            <a:r>
              <a:rPr lang="it-IT" sz="1050" b="0" dirty="0">
                <a:solidFill>
                  <a:prstClr val="black"/>
                </a:solidFill>
                <a:latin typeface="Arial" panose="020B0604020202020204" pitchFamily="34" charset="0"/>
              </a:rPr>
              <a:t>, fatta eccezione per le operazioni di importo più basso che mostrano un leggero calo (-1,4%). La dinamica più brillante si nota nella fascia d’importo più elevata e superiore a &gt;2,5mil di euro (+26%). Si assiste dunque ad un aumento del ticket medio delle operazioni di leasing strumentale finanziario, mentre diminuisce leggermente quello delle operazioni di </a:t>
            </a:r>
            <a:r>
              <a:rPr lang="it-IT" sz="1050" dirty="0">
                <a:solidFill>
                  <a:prstClr val="black"/>
                </a:solidFill>
                <a:latin typeface="Arial" panose="020B0604020202020204" pitchFamily="34" charset="0"/>
              </a:rPr>
              <a:t>leasing strumentale operativo </a:t>
            </a:r>
            <a:r>
              <a:rPr lang="it-IT" sz="1050" b="0" dirty="0">
                <a:solidFill>
                  <a:prstClr val="black"/>
                </a:solidFill>
                <a:latin typeface="Arial" panose="020B0604020202020204" pitchFamily="34" charset="0"/>
              </a:rPr>
              <a:t>e in cui si osserva una contrazione in tutte le fasce di importo. Nell’</a:t>
            </a:r>
            <a:r>
              <a:rPr lang="it-IT" sz="1050" dirty="0">
                <a:solidFill>
                  <a:prstClr val="black"/>
                </a:solidFill>
                <a:latin typeface="Arial" panose="020B0604020202020204" pitchFamily="34" charset="0"/>
              </a:rPr>
              <a:t>Immobiliare,</a:t>
            </a:r>
            <a:r>
              <a:rPr lang="it-IT" sz="1050" b="0" dirty="0">
                <a:solidFill>
                  <a:prstClr val="black"/>
                </a:solidFill>
                <a:latin typeface="Arial" panose="020B0604020202020204" pitchFamily="34" charset="0"/>
              </a:rPr>
              <a:t> si registrano dinamiche positive e con importanti crescite nelle fasce di importo agli estremi dell’«immobiliare da costruire», con un picco del +40% in quella con operazioni di importo &lt;0,5mil di euro; mentre si osserva una flessione in tutte le fasce di importo dell’«immobiliare costruito». Nell’</a:t>
            </a:r>
            <a:r>
              <a:rPr lang="it-IT" sz="1050" dirty="0">
                <a:solidFill>
                  <a:prstClr val="black"/>
                </a:solidFill>
                <a:latin typeface="Arial" panose="020B0604020202020204" pitchFamily="34" charset="0"/>
              </a:rPr>
              <a:t>Auto</a:t>
            </a:r>
            <a:r>
              <a:rPr lang="it-IT" sz="1050" b="0" dirty="0">
                <a:solidFill>
                  <a:prstClr val="black"/>
                </a:solidFill>
                <a:latin typeface="Arial" panose="020B0604020202020204" pitchFamily="34" charset="0"/>
              </a:rPr>
              <a:t> si continua ad osservare il trend positivo di ripresa. In particolare, la dinamica più performante è stata quella delle autovetture in NLT che hanno visto un +25,2% dei volumi immatricolati rispetto allo stesso periodo dell’anno precedente, e dei veicoli industriali in leasing (+2,1% in numero e +5,7% in valore). Le Autovetture in leasing  mostrano un cambio di segno che ha portato ad un incremento del +1% sui volumi cumulati, mentre persiste il rallentamento dei veicoli commerciali sia in leasing sia in NLT (rispettivamente -4,1% e -14,2%).</a:t>
            </a:r>
          </a:p>
        </p:txBody>
      </p:sp>
      <p:sp>
        <p:nvSpPr>
          <p:cNvPr id="14" name="Casella di testo 4">
            <a:extLst>
              <a:ext uri="{FF2B5EF4-FFF2-40B4-BE49-F238E27FC236}">
                <a16:creationId xmlns:a16="http://schemas.microsoft.com/office/drawing/2014/main" id="{47C3FEC4-8B78-4D96-9937-51E04291014D}"/>
              </a:ext>
            </a:extLst>
          </p:cNvPr>
          <p:cNvSpPr txBox="1"/>
          <p:nvPr/>
        </p:nvSpPr>
        <p:spPr>
          <a:xfrm>
            <a:off x="383902" y="6324958"/>
            <a:ext cx="7272809" cy="443707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txBody>
          <a:bodyPr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Per eventuali osservazioni o segnalazioni contattare il Centro Studi e Statistiche.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Beatrice Tibuzzi, </a:t>
            </a:r>
            <a:r>
              <a:rPr lang="it-IT" sz="900" u="sng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4"/>
              </a:rPr>
              <a:t>Beatrice.Tibuzzi@assilea.it</a:t>
            </a: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(06 99703625)      Eleonora Pontecorvi, </a:t>
            </a: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5"/>
              </a:rPr>
              <a:t>Eleonora.Pontecorvi@assileaservizi.it</a:t>
            </a: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(06 99703647) 	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0" name="Immagine 9" descr="Immagine che contiene disegnando, cibo, luce&#10;&#10;Descrizione generata automaticamente">
            <a:extLst>
              <a:ext uri="{FF2B5EF4-FFF2-40B4-BE49-F238E27FC236}">
                <a16:creationId xmlns:a16="http://schemas.microsoft.com/office/drawing/2014/main" id="{585F829C-DD7F-44D0-B02E-1E110CE1AA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091" y="6317252"/>
            <a:ext cx="1547664" cy="640140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825123"/>
              </p:ext>
            </p:extLst>
          </p:nvPr>
        </p:nvGraphicFramePr>
        <p:xfrm>
          <a:off x="4572000" y="3501007"/>
          <a:ext cx="4464495" cy="2805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997359"/>
              </p:ext>
            </p:extLst>
          </p:nvPr>
        </p:nvGraphicFramePr>
        <p:xfrm>
          <a:off x="107505" y="3501008"/>
          <a:ext cx="4392487" cy="2805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422830"/>
              </p:ext>
            </p:extLst>
          </p:nvPr>
        </p:nvGraphicFramePr>
        <p:xfrm>
          <a:off x="107505" y="44624"/>
          <a:ext cx="4392487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59876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16833</TotalTime>
  <Words>872</Words>
  <Application>Microsoft Office PowerPoint</Application>
  <PresentationFormat>Presentazione su schermo (4:3)</PresentationFormat>
  <Paragraphs>111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di Office</vt:lpstr>
      <vt:lpstr>Presentazione standard di PowerPoint</vt:lpstr>
      <vt:lpstr>Presentazione standard di PowerPoint</vt:lpstr>
    </vt:vector>
  </TitlesOfParts>
  <Company>Assilea Servizi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Nisi</dc:creator>
  <cp:lastModifiedBy>Eleonora Pontecorvi</cp:lastModifiedBy>
  <cp:revision>2077</cp:revision>
  <cp:lastPrinted>2020-02-21T12:06:58Z</cp:lastPrinted>
  <dcterms:created xsi:type="dcterms:W3CDTF">2013-04-30T13:06:13Z</dcterms:created>
  <dcterms:modified xsi:type="dcterms:W3CDTF">2020-03-16T11:28:58Z</dcterms:modified>
</cp:coreProperties>
</file>