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9" r:id="rId3"/>
  </p:sldIdLst>
  <p:sldSz cx="9144000" cy="6858000" type="screen4x3"/>
  <p:notesSz cx="6797675" cy="9928225"/>
  <p:defaultTextStyle>
    <a:defPPr>
      <a:defRPr lang="it-I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3" pos="288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onora Pontecorvi" initials="EP" lastIdx="1" clrIdx="0">
    <p:extLst>
      <p:ext uri="{19B8F6BF-5375-455C-9EA6-DF929625EA0E}">
        <p15:presenceInfo xmlns:p15="http://schemas.microsoft.com/office/powerpoint/2012/main" userId="S::eleonora.pontecorvi@assilea.it::2571e960-6926-42ae-b2b2-434a5256d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4"/>
    <a:srgbClr val="74CCDE"/>
    <a:srgbClr val="25C6FF"/>
    <a:srgbClr val="C081FF"/>
    <a:srgbClr val="558ED5"/>
    <a:srgbClr val="82CE70"/>
    <a:srgbClr val="3E84EC"/>
    <a:srgbClr val="4BACC6"/>
    <a:srgbClr val="F1F10F"/>
    <a:srgbClr val="FF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06" autoAdjust="0"/>
    <p:restoredTop sz="93280" autoAdjust="0"/>
  </p:normalViewPr>
  <p:slideViewPr>
    <p:cSldViewPr>
      <p:cViewPr>
        <p:scale>
          <a:sx n="120" d="100"/>
          <a:sy n="120" d="100"/>
        </p:scale>
        <p:origin x="1836" y="-132"/>
      </p:cViewPr>
      <p:guideLst>
        <p:guide orient="horz" pos="2160"/>
        <p:guide pos="2880"/>
      </p:guideLst>
    </p:cSldViewPr>
  </p:slideViewPr>
  <p:notesTextViewPr>
    <p:cViewPr>
      <p:scale>
        <a:sx n="3" d="2"/>
        <a:sy n="3" d="2"/>
      </p:scale>
      <p:origin x="0" y="0"/>
    </p:cViewPr>
  </p:notesTextViewPr>
  <p:notesViewPr>
    <p:cSldViewPr>
      <p:cViewPr varScale="1">
        <p:scale>
          <a:sx n="61" d="100"/>
          <a:sy n="61" d="100"/>
        </p:scale>
        <p:origin x="-335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spc="0" baseline="0">
                <a:solidFill>
                  <a:schemeClr val="tx1"/>
                </a:solidFill>
                <a:latin typeface="Arial" panose="020B0604020202020204" pitchFamily="34" charset="0"/>
                <a:ea typeface="+mn-ea"/>
                <a:cs typeface="Arial" panose="020B0604020202020204" pitchFamily="34" charset="0"/>
              </a:defRPr>
            </a:pPr>
            <a:r>
              <a:rPr lang="it-IT" sz="900" b="1"/>
              <a:t>Dinamica mensile dello stipulato </a:t>
            </a:r>
          </a:p>
          <a:p>
            <a:pPr>
              <a:defRPr sz="900" b="1"/>
            </a:pPr>
            <a:r>
              <a:rPr lang="it-IT" sz="900" b="1"/>
              <a:t>(Var. % su mese corrispondente)</a:t>
            </a:r>
          </a:p>
        </c:rich>
      </c:tx>
      <c:overlay val="0"/>
      <c:spPr>
        <a:noFill/>
        <a:ln>
          <a:noFill/>
        </a:ln>
        <a:effectLst/>
      </c:spPr>
      <c:txPr>
        <a:bodyPr rot="0" spcFirstLastPara="1" vertOverflow="ellipsis" vert="horz" wrap="square" anchor="ctr" anchorCtr="1"/>
        <a:lstStyle/>
        <a:p>
          <a:pPr>
            <a:defRPr sz="900" b="1" i="0" u="none" strike="noStrike" kern="1200" spc="0" baseline="0">
              <a:solidFill>
                <a:schemeClr val="tx1"/>
              </a:solidFill>
              <a:latin typeface="Arial" panose="020B0604020202020204" pitchFamily="34" charset="0"/>
              <a:ea typeface="+mn-ea"/>
              <a:cs typeface="Arial" panose="020B0604020202020204" pitchFamily="34" charset="0"/>
            </a:defRPr>
          </a:pPr>
          <a:endParaRPr lang="it-IT"/>
        </a:p>
      </c:txPr>
    </c:title>
    <c:autoTitleDeleted val="0"/>
    <c:plotArea>
      <c:layout/>
      <c:lineChart>
        <c:grouping val="standard"/>
        <c:varyColors val="0"/>
        <c:ser>
          <c:idx val="0"/>
          <c:order val="0"/>
          <c:tx>
            <c:strRef>
              <c:f>'dinamica mensile'!$J$6</c:f>
              <c:strCache>
                <c:ptCount val="1"/>
                <c:pt idx="0">
                  <c:v>numero</c:v>
                </c:pt>
              </c:strCache>
            </c:strRef>
          </c:tx>
          <c:spPr>
            <a:ln w="28575" cap="rnd">
              <a:solidFill>
                <a:schemeClr val="accent6"/>
              </a:solidFill>
              <a:round/>
            </a:ln>
            <a:effectLst/>
          </c:spPr>
          <c:marker>
            <c:symbol val="none"/>
          </c:marker>
          <c:cat>
            <c:multiLvlStrRef>
              <c:f>'dinamica mensile'!$H$7:$I$25</c:f>
              <c:multiLvlStrCache>
                <c:ptCount val="19"/>
                <c:lvl>
                  <c:pt idx="0">
                    <c:v>gen</c:v>
                  </c:pt>
                  <c:pt idx="1">
                    <c:v>feb</c:v>
                  </c:pt>
                  <c:pt idx="2">
                    <c:v>mar</c:v>
                  </c:pt>
                  <c:pt idx="3">
                    <c:v>apr</c:v>
                  </c:pt>
                  <c:pt idx="4">
                    <c:v>mag</c:v>
                  </c:pt>
                  <c:pt idx="5">
                    <c:v>giu</c:v>
                  </c:pt>
                  <c:pt idx="6">
                    <c:v>lug</c:v>
                  </c:pt>
                  <c:pt idx="7">
                    <c:v>ago</c:v>
                  </c:pt>
                  <c:pt idx="8">
                    <c:v>set</c:v>
                  </c:pt>
                  <c:pt idx="9">
                    <c:v>ott</c:v>
                  </c:pt>
                  <c:pt idx="10">
                    <c:v>nov</c:v>
                  </c:pt>
                  <c:pt idx="11">
                    <c:v>dic</c:v>
                  </c:pt>
                  <c:pt idx="12">
                    <c:v>gen</c:v>
                  </c:pt>
                  <c:pt idx="13">
                    <c:v>feb</c:v>
                  </c:pt>
                  <c:pt idx="14">
                    <c:v>mar</c:v>
                  </c:pt>
                  <c:pt idx="15">
                    <c:v>apr</c:v>
                  </c:pt>
                  <c:pt idx="16">
                    <c:v>mag</c:v>
                  </c:pt>
                  <c:pt idx="17">
                    <c:v>giu</c:v>
                  </c:pt>
                  <c:pt idx="18">
                    <c:v>lug</c:v>
                  </c:pt>
                </c:lvl>
                <c:lvl>
                  <c:pt idx="0">
                    <c:v>2019</c:v>
                  </c:pt>
                  <c:pt idx="12">
                    <c:v>2020</c:v>
                  </c:pt>
                </c:lvl>
              </c:multiLvlStrCache>
            </c:multiLvlStrRef>
          </c:cat>
          <c:val>
            <c:numRef>
              <c:f>'dinamica mensile'!$J$7:$J$25</c:f>
              <c:numCache>
                <c:formatCode>0.0#"%"</c:formatCode>
                <c:ptCount val="19"/>
                <c:pt idx="0">
                  <c:v>-19.55</c:v>
                </c:pt>
                <c:pt idx="1">
                  <c:v>-14.21</c:v>
                </c:pt>
                <c:pt idx="2">
                  <c:v>-11.02</c:v>
                </c:pt>
                <c:pt idx="3">
                  <c:v>3.62</c:v>
                </c:pt>
                <c:pt idx="4">
                  <c:v>1.29</c:v>
                </c:pt>
                <c:pt idx="5">
                  <c:v>-3.43</c:v>
                </c:pt>
                <c:pt idx="6">
                  <c:v>-0.16</c:v>
                </c:pt>
                <c:pt idx="7">
                  <c:v>-12.08</c:v>
                </c:pt>
                <c:pt idx="8">
                  <c:v>17.510000000000002</c:v>
                </c:pt>
                <c:pt idx="9">
                  <c:v>3.43</c:v>
                </c:pt>
                <c:pt idx="10">
                  <c:v>8.65</c:v>
                </c:pt>
                <c:pt idx="11">
                  <c:v>13.43</c:v>
                </c:pt>
                <c:pt idx="12">
                  <c:v>4.8099999999999996</c:v>
                </c:pt>
                <c:pt idx="13">
                  <c:v>4.43</c:v>
                </c:pt>
                <c:pt idx="14">
                  <c:v>-64.3</c:v>
                </c:pt>
                <c:pt idx="15">
                  <c:v>-81.739999999999995</c:v>
                </c:pt>
                <c:pt idx="16">
                  <c:v>-48.53</c:v>
                </c:pt>
                <c:pt idx="17">
                  <c:v>-19.350000000000001</c:v>
                </c:pt>
                <c:pt idx="18">
                  <c:v>-4.55</c:v>
                </c:pt>
              </c:numCache>
            </c:numRef>
          </c:val>
          <c:smooth val="0"/>
          <c:extLst>
            <c:ext xmlns:c16="http://schemas.microsoft.com/office/drawing/2014/chart" uri="{C3380CC4-5D6E-409C-BE32-E72D297353CC}">
              <c16:uniqueId val="{00000000-6319-4E30-8C8E-AA78985BD91F}"/>
            </c:ext>
          </c:extLst>
        </c:ser>
        <c:ser>
          <c:idx val="1"/>
          <c:order val="1"/>
          <c:tx>
            <c:strRef>
              <c:f>'dinamica mensile'!$K$6</c:f>
              <c:strCache>
                <c:ptCount val="1"/>
                <c:pt idx="0">
                  <c:v>valore</c:v>
                </c:pt>
              </c:strCache>
            </c:strRef>
          </c:tx>
          <c:spPr>
            <a:ln w="28575" cap="rnd">
              <a:solidFill>
                <a:schemeClr val="accent5"/>
              </a:solidFill>
              <a:round/>
            </a:ln>
            <a:effectLst/>
          </c:spPr>
          <c:marker>
            <c:symbol val="none"/>
          </c:marker>
          <c:cat>
            <c:multiLvlStrRef>
              <c:f>'dinamica mensile'!$H$7:$I$25</c:f>
              <c:multiLvlStrCache>
                <c:ptCount val="19"/>
                <c:lvl>
                  <c:pt idx="0">
                    <c:v>gen</c:v>
                  </c:pt>
                  <c:pt idx="1">
                    <c:v>feb</c:v>
                  </c:pt>
                  <c:pt idx="2">
                    <c:v>mar</c:v>
                  </c:pt>
                  <c:pt idx="3">
                    <c:v>apr</c:v>
                  </c:pt>
                  <c:pt idx="4">
                    <c:v>mag</c:v>
                  </c:pt>
                  <c:pt idx="5">
                    <c:v>giu</c:v>
                  </c:pt>
                  <c:pt idx="6">
                    <c:v>lug</c:v>
                  </c:pt>
                  <c:pt idx="7">
                    <c:v>ago</c:v>
                  </c:pt>
                  <c:pt idx="8">
                    <c:v>set</c:v>
                  </c:pt>
                  <c:pt idx="9">
                    <c:v>ott</c:v>
                  </c:pt>
                  <c:pt idx="10">
                    <c:v>nov</c:v>
                  </c:pt>
                  <c:pt idx="11">
                    <c:v>dic</c:v>
                  </c:pt>
                  <c:pt idx="12">
                    <c:v>gen</c:v>
                  </c:pt>
                  <c:pt idx="13">
                    <c:v>feb</c:v>
                  </c:pt>
                  <c:pt idx="14">
                    <c:v>mar</c:v>
                  </c:pt>
                  <c:pt idx="15">
                    <c:v>apr</c:v>
                  </c:pt>
                  <c:pt idx="16">
                    <c:v>mag</c:v>
                  </c:pt>
                  <c:pt idx="17">
                    <c:v>giu</c:v>
                  </c:pt>
                  <c:pt idx="18">
                    <c:v>lug</c:v>
                  </c:pt>
                </c:lvl>
                <c:lvl>
                  <c:pt idx="0">
                    <c:v>2019</c:v>
                  </c:pt>
                  <c:pt idx="12">
                    <c:v>2020</c:v>
                  </c:pt>
                </c:lvl>
              </c:multiLvlStrCache>
            </c:multiLvlStrRef>
          </c:cat>
          <c:val>
            <c:numRef>
              <c:f>'dinamica mensile'!$K$7:$K$25</c:f>
              <c:numCache>
                <c:formatCode>0.0#"%"</c:formatCode>
                <c:ptCount val="19"/>
                <c:pt idx="0">
                  <c:v>-13.56</c:v>
                </c:pt>
                <c:pt idx="1">
                  <c:v>-12.94</c:v>
                </c:pt>
                <c:pt idx="2">
                  <c:v>-16.25</c:v>
                </c:pt>
                <c:pt idx="3">
                  <c:v>3.01</c:v>
                </c:pt>
                <c:pt idx="4">
                  <c:v>-9.7899999999999991</c:v>
                </c:pt>
                <c:pt idx="5">
                  <c:v>-8.4600000000000009</c:v>
                </c:pt>
                <c:pt idx="6">
                  <c:v>-2.5099999999999998</c:v>
                </c:pt>
                <c:pt idx="7">
                  <c:v>-4.09</c:v>
                </c:pt>
                <c:pt idx="8">
                  <c:v>2.52</c:v>
                </c:pt>
                <c:pt idx="9">
                  <c:v>12.98</c:v>
                </c:pt>
                <c:pt idx="10">
                  <c:v>6.43</c:v>
                </c:pt>
                <c:pt idx="11">
                  <c:v>9.2799999999999994</c:v>
                </c:pt>
                <c:pt idx="12">
                  <c:v>5.89</c:v>
                </c:pt>
                <c:pt idx="13">
                  <c:v>4.37</c:v>
                </c:pt>
                <c:pt idx="14">
                  <c:v>-57.35</c:v>
                </c:pt>
                <c:pt idx="15">
                  <c:v>-67.290000000000006</c:v>
                </c:pt>
                <c:pt idx="16">
                  <c:v>-38.130000000000003</c:v>
                </c:pt>
                <c:pt idx="17">
                  <c:v>-23.51</c:v>
                </c:pt>
                <c:pt idx="18">
                  <c:v>-7.77</c:v>
                </c:pt>
              </c:numCache>
            </c:numRef>
          </c:val>
          <c:smooth val="0"/>
          <c:extLst>
            <c:ext xmlns:c16="http://schemas.microsoft.com/office/drawing/2014/chart" uri="{C3380CC4-5D6E-409C-BE32-E72D297353CC}">
              <c16:uniqueId val="{00000001-6319-4E30-8C8E-AA78985BD91F}"/>
            </c:ext>
          </c:extLst>
        </c:ser>
        <c:dLbls>
          <c:showLegendKey val="0"/>
          <c:showVal val="0"/>
          <c:showCatName val="0"/>
          <c:showSerName val="0"/>
          <c:showPercent val="0"/>
          <c:showBubbleSize val="0"/>
        </c:dLbls>
        <c:smooth val="0"/>
        <c:axId val="482939200"/>
        <c:axId val="482940512"/>
      </c:lineChart>
      <c:catAx>
        <c:axId val="4829392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482940512"/>
        <c:crosses val="autoZero"/>
        <c:auto val="1"/>
        <c:lblAlgn val="ctr"/>
        <c:lblOffset val="100"/>
        <c:noMultiLvlLbl val="0"/>
      </c:catAx>
      <c:valAx>
        <c:axId val="482940512"/>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482939200"/>
        <c:crosses val="autoZero"/>
        <c:crossBetween val="between"/>
      </c:valAx>
      <c:spPr>
        <a:noFill/>
        <a:ln>
          <a:noFill/>
        </a:ln>
        <a:effectLst/>
      </c:spPr>
    </c:plotArea>
    <c:legend>
      <c:legendPos val="b"/>
      <c:layout>
        <c:manualLayout>
          <c:xMode val="edge"/>
          <c:yMode val="edge"/>
          <c:x val="0.11904376538944698"/>
          <c:y val="0.51848937746007706"/>
          <c:w val="0.43011989493480257"/>
          <c:h val="0.116495518811007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DBEEF4"/>
      </a:solidFill>
    </a:ln>
    <a:effectLst/>
  </c:spPr>
  <c:txPr>
    <a:bodyPr/>
    <a:lstStyle/>
    <a:p>
      <a:pPr>
        <a:defRPr sz="700">
          <a:solidFill>
            <a:schemeClr val="tx1"/>
          </a:solidFill>
          <a:latin typeface="Arial" panose="020B0604020202020204" pitchFamily="34" charset="0"/>
          <a:cs typeface="Arial" panose="020B0604020202020204" pitchFamily="34" charset="0"/>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it-IT" sz="900"/>
              <a:t>Ripartizione per comparto </a:t>
            </a:r>
            <a:br>
              <a:rPr lang="it-IT" sz="900"/>
            </a:br>
            <a:r>
              <a:rPr lang="it-IT" sz="900"/>
              <a:t>(valori di stipulato) </a:t>
            </a:r>
            <a:endParaRPr lang="en-US" sz="900"/>
          </a:p>
        </c:rich>
      </c:tx>
      <c:overlay val="0"/>
    </c:title>
    <c:autoTitleDeleted val="0"/>
    <c:plotArea>
      <c:layout/>
      <c:pieChart>
        <c:varyColors val="1"/>
        <c:ser>
          <c:idx val="0"/>
          <c:order val="0"/>
          <c:tx>
            <c:strRef>
              <c:f>'STIPULATO MENSILE'!$A$124:$A$128</c:f>
              <c:strCache>
                <c:ptCount val="5"/>
                <c:pt idx="0">
                  <c:v> Auto </c:v>
                </c:pt>
                <c:pt idx="1">
                  <c:v> Strumentale </c:v>
                </c:pt>
                <c:pt idx="2">
                  <c:v> Aeronavale e ferroviario </c:v>
                </c:pt>
                <c:pt idx="3">
                  <c:v> Immobiliare </c:v>
                </c:pt>
                <c:pt idx="4">
                  <c:v> Energy </c:v>
                </c:pt>
              </c:strCache>
            </c:strRef>
          </c:tx>
          <c:dPt>
            <c:idx val="0"/>
            <c:bubble3D val="0"/>
            <c:spPr>
              <a:solidFill>
                <a:schemeClr val="accent5">
                  <a:lumMod val="60000"/>
                  <a:lumOff val="40000"/>
                </a:schemeClr>
              </a:solidFill>
            </c:spPr>
            <c:extLst>
              <c:ext xmlns:c16="http://schemas.microsoft.com/office/drawing/2014/chart" uri="{C3380CC4-5D6E-409C-BE32-E72D297353CC}">
                <c16:uniqueId val="{00000001-C4C2-45EE-908C-4A5D47787420}"/>
              </c:ext>
            </c:extLst>
          </c:dPt>
          <c:dPt>
            <c:idx val="1"/>
            <c:bubble3D val="0"/>
            <c:spPr>
              <a:solidFill>
                <a:srgbClr val="0070C0"/>
              </a:solidFill>
            </c:spPr>
            <c:extLst>
              <c:ext xmlns:c16="http://schemas.microsoft.com/office/drawing/2014/chart" uri="{C3380CC4-5D6E-409C-BE32-E72D297353CC}">
                <c16:uniqueId val="{00000003-C4C2-45EE-908C-4A5D47787420}"/>
              </c:ext>
            </c:extLst>
          </c:dPt>
          <c:dPt>
            <c:idx val="2"/>
            <c:bubble3D val="0"/>
            <c:spPr>
              <a:solidFill>
                <a:schemeClr val="accent6"/>
              </a:solidFill>
            </c:spPr>
            <c:extLst>
              <c:ext xmlns:c16="http://schemas.microsoft.com/office/drawing/2014/chart" uri="{C3380CC4-5D6E-409C-BE32-E72D297353CC}">
                <c16:uniqueId val="{00000005-C4C2-45EE-908C-4A5D47787420}"/>
              </c:ext>
            </c:extLst>
          </c:dPt>
          <c:dPt>
            <c:idx val="3"/>
            <c:bubble3D val="0"/>
            <c:spPr>
              <a:solidFill>
                <a:srgbClr val="C081FF"/>
              </a:solidFill>
            </c:spPr>
            <c:extLst>
              <c:ext xmlns:c16="http://schemas.microsoft.com/office/drawing/2014/chart" uri="{C3380CC4-5D6E-409C-BE32-E72D297353CC}">
                <c16:uniqueId val="{00000007-C4C2-45EE-908C-4A5D47787420}"/>
              </c:ext>
            </c:extLst>
          </c:dPt>
          <c:dPt>
            <c:idx val="4"/>
            <c:bubble3D val="0"/>
            <c:spPr>
              <a:solidFill>
                <a:schemeClr val="bg1">
                  <a:lumMod val="65000"/>
                </a:schemeClr>
              </a:solidFill>
            </c:spPr>
            <c:extLst>
              <c:ext xmlns:c16="http://schemas.microsoft.com/office/drawing/2014/chart" uri="{C3380CC4-5D6E-409C-BE32-E72D297353CC}">
                <c16:uniqueId val="{00000009-C4C2-45EE-908C-4A5D47787420}"/>
              </c:ext>
            </c:extLst>
          </c:dPt>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'STIPULATO MENSILE'!$A$124:$A$128</c:f>
              <c:strCache>
                <c:ptCount val="5"/>
                <c:pt idx="0">
                  <c:v> Auto </c:v>
                </c:pt>
                <c:pt idx="1">
                  <c:v> Strumentale </c:v>
                </c:pt>
                <c:pt idx="2">
                  <c:v> Aeronavale e ferroviario </c:v>
                </c:pt>
                <c:pt idx="3">
                  <c:v> Immobiliare </c:v>
                </c:pt>
                <c:pt idx="4">
                  <c:v> Energy </c:v>
                </c:pt>
              </c:strCache>
            </c:strRef>
          </c:cat>
          <c:val>
            <c:numRef>
              <c:f>'STIPULATO MENSILE'!$B$124:$B$128</c:f>
              <c:numCache>
                <c:formatCode>0.0%</c:formatCode>
                <c:ptCount val="5"/>
                <c:pt idx="0">
                  <c:v>0.51600000000000001</c:v>
                </c:pt>
                <c:pt idx="1">
                  <c:v>0.32530000000000003</c:v>
                </c:pt>
                <c:pt idx="2">
                  <c:v>2.9399999999999999E-2</c:v>
                </c:pt>
                <c:pt idx="3">
                  <c:v>0.12809999999999999</c:v>
                </c:pt>
                <c:pt idx="4">
                  <c:v>1.1999999999999999E-3</c:v>
                </c:pt>
              </c:numCache>
            </c:numRef>
          </c:val>
          <c:extLst>
            <c:ext xmlns:c16="http://schemas.microsoft.com/office/drawing/2014/chart" uri="{C3380CC4-5D6E-409C-BE32-E72D297353CC}">
              <c16:uniqueId val="{0000000A-C4C2-45EE-908C-4A5D47787420}"/>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57241939686968246"/>
          <c:y val="0.28550924322691407"/>
          <c:w val="0.40683126897427219"/>
          <c:h val="0.5206219622116941"/>
        </c:manualLayout>
      </c:layout>
      <c:overlay val="0"/>
      <c:txPr>
        <a:bodyPr/>
        <a:lstStyle/>
        <a:p>
          <a:pPr rtl="0">
            <a:defRPr/>
          </a:pPr>
          <a:endParaRPr lang="it-IT"/>
        </a:p>
      </c:txPr>
    </c:legend>
    <c:plotVisOnly val="1"/>
    <c:dispBlanksAs val="gap"/>
    <c:showDLblsOverMax val="0"/>
  </c:chart>
  <c:spPr>
    <a:ln>
      <a:solidFill>
        <a:srgbClr val="DBEEF4"/>
      </a:solidFill>
    </a:ln>
  </c:spPr>
  <c:txPr>
    <a:bodyPr/>
    <a:lstStyle/>
    <a:p>
      <a:pPr>
        <a:defRPr sz="800">
          <a:latin typeface="Arial" panose="020B0604020202020204" pitchFamily="34" charset="0"/>
          <a:cs typeface="Arial" panose="020B0604020202020204" pitchFamily="34" charset="0"/>
        </a:defRPr>
      </a:pPr>
      <a:endParaRPr lang="it-IT"/>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it-IT"/>
              <a:t>Stipulato leasing auto (€ m)</a:t>
            </a:r>
          </a:p>
        </c:rich>
      </c:tx>
      <c:overlay val="0"/>
    </c:title>
    <c:autoTitleDeleted val="0"/>
    <c:plotArea>
      <c:layout/>
      <c:barChart>
        <c:barDir val="col"/>
        <c:grouping val="clustered"/>
        <c:varyColors val="0"/>
        <c:ser>
          <c:idx val="0"/>
          <c:order val="0"/>
          <c:tx>
            <c:strRef>
              <c:f>'STIPULATO MENSILE'!$C$159</c:f>
              <c:strCache>
                <c:ptCount val="1"/>
                <c:pt idx="0">
                  <c:v>gen-lug '19</c:v>
                </c:pt>
              </c:strCache>
            </c:strRef>
          </c:tx>
          <c:spPr>
            <a:solidFill>
              <a:srgbClr val="0070C0"/>
            </a:solidFill>
          </c:spPr>
          <c:invertIfNegative val="0"/>
          <c:cat>
            <c:multiLvlStrRef>
              <c:f>'STIPULATO MENSILE'!$A$160:$B$164</c:f>
              <c:multiLvlStrCache>
                <c:ptCount val="5"/>
                <c:lvl>
                  <c:pt idx="0">
                    <c:v> Autovetture in leasing* </c:v>
                  </c:pt>
                  <c:pt idx="1">
                    <c:v> Autovetture NLT* </c:v>
                  </c:pt>
                  <c:pt idx="2">
                    <c:v> Veicoli commerciali in leasing* </c:v>
                  </c:pt>
                  <c:pt idx="3">
                    <c:v> Veicoli commerciali NLT* </c:v>
                  </c:pt>
                  <c:pt idx="4">
                    <c:v> Veicoli Industriali </c:v>
                  </c:pt>
                </c:lvl>
                <c:lvl>
                  <c:pt idx="0">
                    <c:v>Auto</c:v>
                  </c:pt>
                </c:lvl>
              </c:multiLvlStrCache>
            </c:multiLvlStrRef>
          </c:cat>
          <c:val>
            <c:numRef>
              <c:f>'STIPULATO MENSILE'!$C$160:$C$164</c:f>
              <c:numCache>
                <c:formatCode>General</c:formatCode>
                <c:ptCount val="5"/>
                <c:pt idx="0">
                  <c:v>2186.636</c:v>
                </c:pt>
                <c:pt idx="1">
                  <c:v>4077.933</c:v>
                </c:pt>
                <c:pt idx="2">
                  <c:v>820.81</c:v>
                </c:pt>
                <c:pt idx="3">
                  <c:v>472.53500000000003</c:v>
                </c:pt>
                <c:pt idx="4">
                  <c:v>1275.44</c:v>
                </c:pt>
              </c:numCache>
            </c:numRef>
          </c:val>
          <c:extLst>
            <c:ext xmlns:c16="http://schemas.microsoft.com/office/drawing/2014/chart" uri="{C3380CC4-5D6E-409C-BE32-E72D297353CC}">
              <c16:uniqueId val="{00000000-C541-4E40-AE53-67C1550CBA50}"/>
            </c:ext>
          </c:extLst>
        </c:ser>
        <c:ser>
          <c:idx val="1"/>
          <c:order val="1"/>
          <c:tx>
            <c:strRef>
              <c:f>'STIPULATO MENSILE'!$D$159</c:f>
              <c:strCache>
                <c:ptCount val="1"/>
                <c:pt idx="0">
                  <c:v>gen-lug '20</c:v>
                </c:pt>
              </c:strCache>
            </c:strRef>
          </c:tx>
          <c:spPr>
            <a:solidFill>
              <a:srgbClr val="4BACC6">
                <a:lumMod val="60000"/>
                <a:lumOff val="40000"/>
              </a:srgbClr>
            </a:solidFill>
          </c:spPr>
          <c:invertIfNegative val="0"/>
          <c:cat>
            <c:multiLvlStrRef>
              <c:f>'STIPULATO MENSILE'!$A$160:$B$164</c:f>
              <c:multiLvlStrCache>
                <c:ptCount val="5"/>
                <c:lvl>
                  <c:pt idx="0">
                    <c:v> Autovetture in leasing* </c:v>
                  </c:pt>
                  <c:pt idx="1">
                    <c:v> Autovetture NLT* </c:v>
                  </c:pt>
                  <c:pt idx="2">
                    <c:v> Veicoli commerciali in leasing* </c:v>
                  </c:pt>
                  <c:pt idx="3">
                    <c:v> Veicoli commerciali NLT* </c:v>
                  </c:pt>
                  <c:pt idx="4">
                    <c:v> Veicoli Industriali </c:v>
                  </c:pt>
                </c:lvl>
                <c:lvl>
                  <c:pt idx="0">
                    <c:v>Auto</c:v>
                  </c:pt>
                </c:lvl>
              </c:multiLvlStrCache>
            </c:multiLvlStrRef>
          </c:cat>
          <c:val>
            <c:numRef>
              <c:f>'STIPULATO MENSILE'!$D$160:$D$164</c:f>
              <c:numCache>
                <c:formatCode>General</c:formatCode>
                <c:ptCount val="5"/>
                <c:pt idx="0">
                  <c:v>1561.9090000000001</c:v>
                </c:pt>
                <c:pt idx="1">
                  <c:v>2818.1950000000002</c:v>
                </c:pt>
                <c:pt idx="2">
                  <c:v>600.101</c:v>
                </c:pt>
                <c:pt idx="3">
                  <c:v>308.48500000000001</c:v>
                </c:pt>
                <c:pt idx="4">
                  <c:v>941.68600000000004</c:v>
                </c:pt>
              </c:numCache>
            </c:numRef>
          </c:val>
          <c:extLst>
            <c:ext xmlns:c16="http://schemas.microsoft.com/office/drawing/2014/chart" uri="{C3380CC4-5D6E-409C-BE32-E72D297353CC}">
              <c16:uniqueId val="{00000001-C541-4E40-AE53-67C1550CBA50}"/>
            </c:ext>
          </c:extLst>
        </c:ser>
        <c:dLbls>
          <c:showLegendKey val="0"/>
          <c:showVal val="0"/>
          <c:showCatName val="0"/>
          <c:showSerName val="0"/>
          <c:showPercent val="0"/>
          <c:showBubbleSize val="0"/>
        </c:dLbls>
        <c:gapWidth val="150"/>
        <c:axId val="116487296"/>
        <c:axId val="116488832"/>
      </c:barChart>
      <c:scatterChart>
        <c:scatterStyle val="lineMarker"/>
        <c:varyColors val="0"/>
        <c:ser>
          <c:idx val="2"/>
          <c:order val="2"/>
          <c:tx>
            <c:strRef>
              <c:f>'STIPULATO MENSILE'!$E$159</c:f>
              <c:strCache>
                <c:ptCount val="1"/>
                <c:pt idx="0">
                  <c:v>Var % '20/'19 (asse di destra)</c:v>
                </c:pt>
              </c:strCache>
            </c:strRef>
          </c:tx>
          <c:spPr>
            <a:ln w="28575">
              <a:solidFill>
                <a:srgbClr val="F79646"/>
              </a:solidFill>
            </a:ln>
          </c:spPr>
          <c:marker>
            <c:symbol val="circle"/>
            <c:size val="8"/>
            <c:spPr>
              <a:solidFill>
                <a:srgbClr val="F79646">
                  <a:lumMod val="40000"/>
                  <a:lumOff val="60000"/>
                </a:srgbClr>
              </a:solidFill>
              <a:ln>
                <a:solidFill>
                  <a:srgbClr val="F79646"/>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multiLvlStrRef>
              <c:f>'STIPULATO MENSILE'!$A$160:$B$164</c:f>
              <c:multiLvlStrCache>
                <c:ptCount val="5"/>
                <c:lvl>
                  <c:pt idx="0">
                    <c:v> Autovetture in leasing* </c:v>
                  </c:pt>
                  <c:pt idx="1">
                    <c:v> Autovetture NLT* </c:v>
                  </c:pt>
                  <c:pt idx="2">
                    <c:v> Veicoli commerciali in leasing* </c:v>
                  </c:pt>
                  <c:pt idx="3">
                    <c:v> Veicoli commerciali NLT* </c:v>
                  </c:pt>
                  <c:pt idx="4">
                    <c:v> Veicoli Industriali </c:v>
                  </c:pt>
                </c:lvl>
                <c:lvl>
                  <c:pt idx="0">
                    <c:v>Auto</c:v>
                  </c:pt>
                </c:lvl>
              </c:multiLvlStrCache>
            </c:multiLvlStrRef>
          </c:xVal>
          <c:yVal>
            <c:numRef>
              <c:f>'STIPULATO MENSILE'!$E$160:$E$164</c:f>
              <c:numCache>
                <c:formatCode>0.0%</c:formatCode>
                <c:ptCount val="5"/>
                <c:pt idx="0">
                  <c:v>-0.28570000000000001</c:v>
                </c:pt>
                <c:pt idx="1">
                  <c:v>-0.30890000000000001</c:v>
                </c:pt>
                <c:pt idx="2">
                  <c:v>-0.26890000000000003</c:v>
                </c:pt>
                <c:pt idx="3">
                  <c:v>-0.34720000000000001</c:v>
                </c:pt>
                <c:pt idx="4">
                  <c:v>-0.26170000000000004</c:v>
                </c:pt>
              </c:numCache>
            </c:numRef>
          </c:yVal>
          <c:smooth val="0"/>
          <c:extLst>
            <c:ext xmlns:c16="http://schemas.microsoft.com/office/drawing/2014/chart" uri="{C3380CC4-5D6E-409C-BE32-E72D297353CC}">
              <c16:uniqueId val="{00000002-C541-4E40-AE53-67C1550CBA50}"/>
            </c:ext>
          </c:extLst>
        </c:ser>
        <c:dLbls>
          <c:showLegendKey val="0"/>
          <c:showVal val="0"/>
          <c:showCatName val="0"/>
          <c:showSerName val="0"/>
          <c:showPercent val="0"/>
          <c:showBubbleSize val="0"/>
        </c:dLbls>
        <c:axId val="116500352"/>
        <c:axId val="116498816"/>
      </c:scatterChart>
      <c:catAx>
        <c:axId val="116487296"/>
        <c:scaling>
          <c:orientation val="minMax"/>
        </c:scaling>
        <c:delete val="0"/>
        <c:axPos val="b"/>
        <c:numFmt formatCode="General" sourceLinked="0"/>
        <c:majorTickMark val="out"/>
        <c:minorTickMark val="none"/>
        <c:tickLblPos val="low"/>
        <c:txPr>
          <a:bodyPr rot="0" vert="horz"/>
          <a:lstStyle/>
          <a:p>
            <a:pPr>
              <a:defRPr/>
            </a:pPr>
            <a:endParaRPr lang="it-IT"/>
          </a:p>
        </c:txPr>
        <c:crossAx val="116488832"/>
        <c:crosses val="autoZero"/>
        <c:auto val="1"/>
        <c:lblAlgn val="ctr"/>
        <c:lblOffset val="100"/>
        <c:noMultiLvlLbl val="0"/>
      </c:catAx>
      <c:valAx>
        <c:axId val="116488832"/>
        <c:scaling>
          <c:orientation val="minMax"/>
        </c:scaling>
        <c:delete val="0"/>
        <c:axPos val="l"/>
        <c:numFmt formatCode="#,##0" sourceLinked="0"/>
        <c:majorTickMark val="in"/>
        <c:minorTickMark val="none"/>
        <c:tickLblPos val="nextTo"/>
        <c:crossAx val="116487296"/>
        <c:crosses val="autoZero"/>
        <c:crossBetween val="between"/>
      </c:valAx>
      <c:valAx>
        <c:axId val="116498816"/>
        <c:scaling>
          <c:orientation val="minMax"/>
        </c:scaling>
        <c:delete val="0"/>
        <c:axPos val="r"/>
        <c:numFmt formatCode="0.0%" sourceLinked="0"/>
        <c:majorTickMark val="in"/>
        <c:minorTickMark val="none"/>
        <c:tickLblPos val="nextTo"/>
        <c:crossAx val="116500352"/>
        <c:crosses val="max"/>
        <c:crossBetween val="midCat"/>
      </c:valAx>
      <c:valAx>
        <c:axId val="116500352"/>
        <c:scaling>
          <c:orientation val="minMax"/>
        </c:scaling>
        <c:delete val="1"/>
        <c:axPos val="b"/>
        <c:majorTickMark val="out"/>
        <c:minorTickMark val="none"/>
        <c:tickLblPos val="nextTo"/>
        <c:crossAx val="116498816"/>
        <c:crosses val="autoZero"/>
        <c:crossBetween val="midCat"/>
      </c:valAx>
    </c:plotArea>
    <c:legend>
      <c:legendPos val="b"/>
      <c:overlay val="0"/>
    </c:legend>
    <c:plotVisOnly val="1"/>
    <c:dispBlanksAs val="gap"/>
    <c:showDLblsOverMax val="0"/>
  </c:chart>
  <c:spPr>
    <a:ln>
      <a:solidFill>
        <a:srgbClr val="DBEEF4"/>
      </a:solidFill>
    </a:ln>
  </c:spPr>
  <c:txPr>
    <a:bodyPr/>
    <a:lstStyle/>
    <a:p>
      <a:pPr>
        <a:defRPr sz="800">
          <a:latin typeface="Arial" panose="020B0604020202020204" pitchFamily="34" charset="0"/>
          <a:cs typeface="Arial" panose="020B0604020202020204" pitchFamily="34" charset="0"/>
        </a:defRPr>
      </a:pPr>
      <a:endParaRPr lang="it-IT"/>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it-IT"/>
              <a:t>Stipulato leasing immobiliare (€ m) </a:t>
            </a:r>
          </a:p>
        </c:rich>
      </c:tx>
      <c:overlay val="0"/>
    </c:title>
    <c:autoTitleDeleted val="0"/>
    <c:plotArea>
      <c:layout/>
      <c:barChart>
        <c:barDir val="col"/>
        <c:grouping val="clustered"/>
        <c:varyColors val="0"/>
        <c:ser>
          <c:idx val="0"/>
          <c:order val="0"/>
          <c:tx>
            <c:strRef>
              <c:f>'STIPULATO MENSILE'!$C$200</c:f>
              <c:strCache>
                <c:ptCount val="1"/>
                <c:pt idx="0">
                  <c:v>gen-lug '19</c:v>
                </c:pt>
              </c:strCache>
            </c:strRef>
          </c:tx>
          <c:spPr>
            <a:solidFill>
              <a:srgbClr val="0070C0"/>
            </a:solidFill>
          </c:spPr>
          <c:invertIfNegative val="0"/>
          <c:cat>
            <c:multiLvlStrRef>
              <c:f>'STIPULATO MENSILE'!$A$201:$B$206</c:f>
              <c:multiLvlStrCache>
                <c:ptCount val="6"/>
                <c:lvl>
                  <c:pt idx="0">
                    <c:v> &lt;=0,5 mil Euro </c:v>
                  </c:pt>
                  <c:pt idx="1">
                    <c:v> &gt;0,5 e &lt;=2,5 mil Euro </c:v>
                  </c:pt>
                  <c:pt idx="2">
                    <c:v> &gt;2,5 mil Euro </c:v>
                  </c:pt>
                  <c:pt idx="3">
                    <c:v> &lt;=0,5 mil Euro </c:v>
                  </c:pt>
                  <c:pt idx="4">
                    <c:v> &gt;0,5 e &lt;=2,5 mil Euro </c:v>
                  </c:pt>
                  <c:pt idx="5">
                    <c:v> &gt;2,5 mil Euro </c:v>
                  </c:pt>
                </c:lvl>
                <c:lvl>
                  <c:pt idx="0">
                    <c:v>Immobiliare costruito</c:v>
                  </c:pt>
                  <c:pt idx="3">
                    <c:v>Immobiliare da costruire</c:v>
                  </c:pt>
                </c:lvl>
              </c:multiLvlStrCache>
            </c:multiLvlStrRef>
          </c:cat>
          <c:val>
            <c:numRef>
              <c:f>'STIPULATO MENSILE'!$C$201:$C$206</c:f>
              <c:numCache>
                <c:formatCode>_-* #,##0_-;\-* #,##0_-;_-* "-"??_-;_-@_-</c:formatCode>
                <c:ptCount val="6"/>
                <c:pt idx="0">
                  <c:v>278.3</c:v>
                </c:pt>
                <c:pt idx="1">
                  <c:v>536.4</c:v>
                </c:pt>
                <c:pt idx="2">
                  <c:v>366.69600000000003</c:v>
                </c:pt>
                <c:pt idx="3">
                  <c:v>45.551000000000002</c:v>
                </c:pt>
                <c:pt idx="4">
                  <c:v>284.90600000000001</c:v>
                </c:pt>
                <c:pt idx="5">
                  <c:v>723.54300000000001</c:v>
                </c:pt>
              </c:numCache>
            </c:numRef>
          </c:val>
          <c:extLst>
            <c:ext xmlns:c16="http://schemas.microsoft.com/office/drawing/2014/chart" uri="{C3380CC4-5D6E-409C-BE32-E72D297353CC}">
              <c16:uniqueId val="{00000000-BDC1-4D51-B895-EA2B65C59033}"/>
            </c:ext>
          </c:extLst>
        </c:ser>
        <c:ser>
          <c:idx val="1"/>
          <c:order val="1"/>
          <c:tx>
            <c:strRef>
              <c:f>'STIPULATO MENSILE'!$D$200</c:f>
              <c:strCache>
                <c:ptCount val="1"/>
                <c:pt idx="0">
                  <c:v>gen-lug '20</c:v>
                </c:pt>
              </c:strCache>
            </c:strRef>
          </c:tx>
          <c:spPr>
            <a:solidFill>
              <a:srgbClr val="4BACC6">
                <a:lumMod val="60000"/>
                <a:lumOff val="40000"/>
              </a:srgbClr>
            </a:solidFill>
          </c:spPr>
          <c:invertIfNegative val="0"/>
          <c:cat>
            <c:multiLvlStrRef>
              <c:f>'STIPULATO MENSILE'!$A$201:$B$206</c:f>
              <c:multiLvlStrCache>
                <c:ptCount val="6"/>
                <c:lvl>
                  <c:pt idx="0">
                    <c:v> &lt;=0,5 mil Euro </c:v>
                  </c:pt>
                  <c:pt idx="1">
                    <c:v> &gt;0,5 e &lt;=2,5 mil Euro </c:v>
                  </c:pt>
                  <c:pt idx="2">
                    <c:v> &gt;2,5 mil Euro </c:v>
                  </c:pt>
                  <c:pt idx="3">
                    <c:v> &lt;=0,5 mil Euro </c:v>
                  </c:pt>
                  <c:pt idx="4">
                    <c:v> &gt;0,5 e &lt;=2,5 mil Euro </c:v>
                  </c:pt>
                  <c:pt idx="5">
                    <c:v> &gt;2,5 mil Euro </c:v>
                  </c:pt>
                </c:lvl>
                <c:lvl>
                  <c:pt idx="0">
                    <c:v>Immobiliare costruito</c:v>
                  </c:pt>
                  <c:pt idx="3">
                    <c:v>Immobiliare da costruire</c:v>
                  </c:pt>
                </c:lvl>
              </c:multiLvlStrCache>
            </c:multiLvlStrRef>
          </c:cat>
          <c:val>
            <c:numRef>
              <c:f>'STIPULATO MENSILE'!$D$201:$D$206</c:f>
              <c:numCache>
                <c:formatCode>_-* #,##0_-;\-* #,##0_-;_-* "-"??_-;_-@_-</c:formatCode>
                <c:ptCount val="6"/>
                <c:pt idx="0">
                  <c:v>201.441</c:v>
                </c:pt>
                <c:pt idx="1">
                  <c:v>366.23500000000001</c:v>
                </c:pt>
                <c:pt idx="2">
                  <c:v>273.33100000000002</c:v>
                </c:pt>
                <c:pt idx="3">
                  <c:v>35.655999999999999</c:v>
                </c:pt>
                <c:pt idx="4">
                  <c:v>206.65799999999999</c:v>
                </c:pt>
                <c:pt idx="5">
                  <c:v>463.54</c:v>
                </c:pt>
              </c:numCache>
            </c:numRef>
          </c:val>
          <c:extLst>
            <c:ext xmlns:c16="http://schemas.microsoft.com/office/drawing/2014/chart" uri="{C3380CC4-5D6E-409C-BE32-E72D297353CC}">
              <c16:uniqueId val="{00000001-BDC1-4D51-B895-EA2B65C59033}"/>
            </c:ext>
          </c:extLst>
        </c:ser>
        <c:dLbls>
          <c:showLegendKey val="0"/>
          <c:showVal val="0"/>
          <c:showCatName val="0"/>
          <c:showSerName val="0"/>
          <c:showPercent val="0"/>
          <c:showBubbleSize val="0"/>
        </c:dLbls>
        <c:gapWidth val="150"/>
        <c:axId val="114144384"/>
        <c:axId val="114145920"/>
      </c:barChart>
      <c:scatterChart>
        <c:scatterStyle val="lineMarker"/>
        <c:varyColors val="0"/>
        <c:ser>
          <c:idx val="2"/>
          <c:order val="2"/>
          <c:tx>
            <c:strRef>
              <c:f>'STIPULATO MENSILE'!$E$200</c:f>
              <c:strCache>
                <c:ptCount val="1"/>
                <c:pt idx="0">
                  <c:v>Var % '20/'19 (asse di destra)</c:v>
                </c:pt>
              </c:strCache>
            </c:strRef>
          </c:tx>
          <c:spPr>
            <a:ln w="28575">
              <a:solidFill>
                <a:srgbClr val="F79646"/>
              </a:solidFill>
            </a:ln>
          </c:spPr>
          <c:marker>
            <c:symbol val="circle"/>
            <c:size val="8"/>
            <c:spPr>
              <a:solidFill>
                <a:srgbClr val="F79646">
                  <a:lumMod val="40000"/>
                  <a:lumOff val="60000"/>
                </a:srgbClr>
              </a:solidFill>
              <a:ln>
                <a:solidFill>
                  <a:srgbClr val="F79646"/>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multiLvlStrRef>
              <c:f>'STIPULATO MENSILE'!$A$201:$B$206</c:f>
              <c:multiLvlStrCache>
                <c:ptCount val="6"/>
                <c:lvl>
                  <c:pt idx="0">
                    <c:v> &lt;=0,5 mil Euro </c:v>
                  </c:pt>
                  <c:pt idx="1">
                    <c:v> &gt;0,5 e &lt;=2,5 mil Euro </c:v>
                  </c:pt>
                  <c:pt idx="2">
                    <c:v> &gt;2,5 mil Euro </c:v>
                  </c:pt>
                  <c:pt idx="3">
                    <c:v> &lt;=0,5 mil Euro </c:v>
                  </c:pt>
                  <c:pt idx="4">
                    <c:v> &gt;0,5 e &lt;=2,5 mil Euro </c:v>
                  </c:pt>
                  <c:pt idx="5">
                    <c:v> &gt;2,5 mil Euro </c:v>
                  </c:pt>
                </c:lvl>
                <c:lvl>
                  <c:pt idx="0">
                    <c:v>Immobiliare costruito</c:v>
                  </c:pt>
                  <c:pt idx="3">
                    <c:v>Immobiliare da costruire</c:v>
                  </c:pt>
                </c:lvl>
              </c:multiLvlStrCache>
            </c:multiLvlStrRef>
          </c:xVal>
          <c:yVal>
            <c:numRef>
              <c:f>'STIPULATO MENSILE'!$E$201:$E$206</c:f>
              <c:numCache>
                <c:formatCode>0.0%</c:formatCode>
                <c:ptCount val="6"/>
                <c:pt idx="0">
                  <c:v>-0.2762</c:v>
                </c:pt>
                <c:pt idx="1">
                  <c:v>-0.31719999999999998</c:v>
                </c:pt>
                <c:pt idx="2">
                  <c:v>-0.25459999999999999</c:v>
                </c:pt>
                <c:pt idx="3">
                  <c:v>-0.21719999999999998</c:v>
                </c:pt>
                <c:pt idx="4">
                  <c:v>-0.27460000000000001</c:v>
                </c:pt>
                <c:pt idx="5">
                  <c:v>-0.35930000000000001</c:v>
                </c:pt>
              </c:numCache>
            </c:numRef>
          </c:yVal>
          <c:smooth val="0"/>
          <c:extLst>
            <c:ext xmlns:c16="http://schemas.microsoft.com/office/drawing/2014/chart" uri="{C3380CC4-5D6E-409C-BE32-E72D297353CC}">
              <c16:uniqueId val="{00000002-BDC1-4D51-B895-EA2B65C59033}"/>
            </c:ext>
          </c:extLst>
        </c:ser>
        <c:dLbls>
          <c:showLegendKey val="0"/>
          <c:showVal val="0"/>
          <c:showCatName val="0"/>
          <c:showSerName val="0"/>
          <c:showPercent val="0"/>
          <c:showBubbleSize val="0"/>
        </c:dLbls>
        <c:axId val="114161536"/>
        <c:axId val="114160000"/>
      </c:scatterChart>
      <c:catAx>
        <c:axId val="114144384"/>
        <c:scaling>
          <c:orientation val="minMax"/>
        </c:scaling>
        <c:delete val="0"/>
        <c:axPos val="b"/>
        <c:numFmt formatCode="General" sourceLinked="0"/>
        <c:majorTickMark val="out"/>
        <c:minorTickMark val="none"/>
        <c:tickLblPos val="low"/>
        <c:txPr>
          <a:bodyPr rot="0" vert="horz"/>
          <a:lstStyle/>
          <a:p>
            <a:pPr>
              <a:defRPr/>
            </a:pPr>
            <a:endParaRPr lang="it-IT"/>
          </a:p>
        </c:txPr>
        <c:crossAx val="114145920"/>
        <c:crosses val="autoZero"/>
        <c:auto val="1"/>
        <c:lblAlgn val="ctr"/>
        <c:lblOffset val="100"/>
        <c:noMultiLvlLbl val="0"/>
      </c:catAx>
      <c:valAx>
        <c:axId val="114145920"/>
        <c:scaling>
          <c:orientation val="minMax"/>
        </c:scaling>
        <c:delete val="0"/>
        <c:axPos val="l"/>
        <c:numFmt formatCode="#,##0" sourceLinked="0"/>
        <c:majorTickMark val="in"/>
        <c:minorTickMark val="none"/>
        <c:tickLblPos val="nextTo"/>
        <c:crossAx val="114144384"/>
        <c:crosses val="autoZero"/>
        <c:crossBetween val="between"/>
      </c:valAx>
      <c:valAx>
        <c:axId val="114160000"/>
        <c:scaling>
          <c:orientation val="minMax"/>
        </c:scaling>
        <c:delete val="0"/>
        <c:axPos val="r"/>
        <c:numFmt formatCode="0.0%" sourceLinked="0"/>
        <c:majorTickMark val="in"/>
        <c:minorTickMark val="none"/>
        <c:tickLblPos val="nextTo"/>
        <c:crossAx val="114161536"/>
        <c:crosses val="max"/>
        <c:crossBetween val="midCat"/>
      </c:valAx>
      <c:valAx>
        <c:axId val="114161536"/>
        <c:scaling>
          <c:orientation val="minMax"/>
        </c:scaling>
        <c:delete val="1"/>
        <c:axPos val="b"/>
        <c:majorTickMark val="out"/>
        <c:minorTickMark val="none"/>
        <c:tickLblPos val="nextTo"/>
        <c:crossAx val="114160000"/>
        <c:crosses val="autoZero"/>
        <c:crossBetween val="midCat"/>
      </c:valAx>
    </c:plotArea>
    <c:legend>
      <c:legendPos val="b"/>
      <c:overlay val="0"/>
    </c:legend>
    <c:plotVisOnly val="1"/>
    <c:dispBlanksAs val="gap"/>
    <c:showDLblsOverMax val="0"/>
  </c:chart>
  <c:spPr>
    <a:ln>
      <a:solidFill>
        <a:srgbClr val="DBEEF4"/>
      </a:solidFill>
    </a:ln>
  </c:spPr>
  <c:txPr>
    <a:bodyPr/>
    <a:lstStyle/>
    <a:p>
      <a:pPr>
        <a:defRPr sz="800">
          <a:latin typeface="Arial" panose="020B0604020202020204" pitchFamily="34" charset="0"/>
          <a:cs typeface="Arial" panose="020B0604020202020204" pitchFamily="34" charset="0"/>
        </a:defRPr>
      </a:pPr>
      <a:endParaRPr lang="it-IT"/>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it-IT"/>
              <a:t>Stipulato leasing strumentale (€ m) </a:t>
            </a:r>
          </a:p>
        </c:rich>
      </c:tx>
      <c:overlay val="0"/>
    </c:title>
    <c:autoTitleDeleted val="0"/>
    <c:plotArea>
      <c:layout/>
      <c:barChart>
        <c:barDir val="col"/>
        <c:grouping val="clustered"/>
        <c:varyColors val="0"/>
        <c:ser>
          <c:idx val="0"/>
          <c:order val="0"/>
          <c:tx>
            <c:strRef>
              <c:f>'STIPULATO MENSILE'!$C$239</c:f>
              <c:strCache>
                <c:ptCount val="1"/>
                <c:pt idx="0">
                  <c:v>gen-lug '19</c:v>
                </c:pt>
              </c:strCache>
            </c:strRef>
          </c:tx>
          <c:spPr>
            <a:solidFill>
              <a:srgbClr val="0070C0"/>
            </a:solidFill>
          </c:spPr>
          <c:invertIfNegative val="0"/>
          <c:cat>
            <c:multiLvlStrRef>
              <c:f>'STIPULATO MENSILE'!$A$240:$B$246</c:f>
              <c:multiLvlStrCache>
                <c:ptCount val="7"/>
                <c:lvl>
                  <c:pt idx="0">
                    <c:v> &lt;=50.000 
Euro </c:v>
                  </c:pt>
                  <c:pt idx="1">
                    <c:v>&gt;50.000 
Euro 
&lt;=0,5 
mil Euro </c:v>
                  </c:pt>
                  <c:pt idx="2">
                    <c:v>&gt;0,5
&lt;=2,5 
mil Euro </c:v>
                  </c:pt>
                  <c:pt idx="3">
                    <c:v> &gt;2,5 
mil Euro  </c:v>
                  </c:pt>
                  <c:pt idx="4">
                    <c:v> &lt;=25.000 Euro </c:v>
                  </c:pt>
                  <c:pt idx="5">
                    <c:v> &gt;25.000 Euro &lt;=50.000 Euro </c:v>
                  </c:pt>
                  <c:pt idx="6">
                    <c:v> &gt;50.000 Euro </c:v>
                  </c:pt>
                </c:lvl>
                <c:lvl>
                  <c:pt idx="0">
                    <c:v>Strumentale finanziario</c:v>
                  </c:pt>
                  <c:pt idx="4">
                    <c:v>Strumentale operativo</c:v>
                  </c:pt>
                </c:lvl>
              </c:multiLvlStrCache>
            </c:multiLvlStrRef>
          </c:cat>
          <c:val>
            <c:numRef>
              <c:f>'STIPULATO MENSILE'!$C$240:$C$246</c:f>
              <c:numCache>
                <c:formatCode>_-* #,##0_-;\-* #,##0_-;_-* "-"??_-;_-@_-</c:formatCode>
                <c:ptCount val="7"/>
                <c:pt idx="0">
                  <c:v>698.35</c:v>
                </c:pt>
                <c:pt idx="1">
                  <c:v>2411.3119999999999</c:v>
                </c:pt>
                <c:pt idx="2">
                  <c:v>893.78300000000002</c:v>
                </c:pt>
                <c:pt idx="3">
                  <c:v>306.27699999999999</c:v>
                </c:pt>
                <c:pt idx="4">
                  <c:v>382.58300000000003</c:v>
                </c:pt>
                <c:pt idx="5">
                  <c:v>129.697</c:v>
                </c:pt>
                <c:pt idx="6">
                  <c:v>536.97699999999998</c:v>
                </c:pt>
              </c:numCache>
            </c:numRef>
          </c:val>
          <c:extLst>
            <c:ext xmlns:c16="http://schemas.microsoft.com/office/drawing/2014/chart" uri="{C3380CC4-5D6E-409C-BE32-E72D297353CC}">
              <c16:uniqueId val="{00000000-7A56-48CD-909C-88114AB7A16A}"/>
            </c:ext>
          </c:extLst>
        </c:ser>
        <c:ser>
          <c:idx val="1"/>
          <c:order val="1"/>
          <c:tx>
            <c:strRef>
              <c:f>'STIPULATO MENSILE'!$D$239</c:f>
              <c:strCache>
                <c:ptCount val="1"/>
                <c:pt idx="0">
                  <c:v>gen-lug '20</c:v>
                </c:pt>
              </c:strCache>
            </c:strRef>
          </c:tx>
          <c:spPr>
            <a:solidFill>
              <a:srgbClr val="4BACC6">
                <a:lumMod val="60000"/>
                <a:lumOff val="40000"/>
              </a:srgbClr>
            </a:solidFill>
          </c:spPr>
          <c:invertIfNegative val="0"/>
          <c:cat>
            <c:multiLvlStrRef>
              <c:f>'STIPULATO MENSILE'!$A$240:$B$246</c:f>
              <c:multiLvlStrCache>
                <c:ptCount val="7"/>
                <c:lvl>
                  <c:pt idx="0">
                    <c:v> &lt;=50.000 
Euro </c:v>
                  </c:pt>
                  <c:pt idx="1">
                    <c:v>&gt;50.000 
Euro 
&lt;=0,5 
mil Euro </c:v>
                  </c:pt>
                  <c:pt idx="2">
                    <c:v>&gt;0,5
&lt;=2,5 
mil Euro </c:v>
                  </c:pt>
                  <c:pt idx="3">
                    <c:v> &gt;2,5 
mil Euro  </c:v>
                  </c:pt>
                  <c:pt idx="4">
                    <c:v> &lt;=25.000 Euro </c:v>
                  </c:pt>
                  <c:pt idx="5">
                    <c:v> &gt;25.000 Euro &lt;=50.000 Euro </c:v>
                  </c:pt>
                  <c:pt idx="6">
                    <c:v> &gt;50.000 Euro </c:v>
                  </c:pt>
                </c:lvl>
                <c:lvl>
                  <c:pt idx="0">
                    <c:v>Strumentale finanziario</c:v>
                  </c:pt>
                  <c:pt idx="4">
                    <c:v>Strumentale operativo</c:v>
                  </c:pt>
                </c:lvl>
              </c:multiLvlStrCache>
            </c:multiLvlStrRef>
          </c:cat>
          <c:val>
            <c:numRef>
              <c:f>'STIPULATO MENSILE'!$D$240:$D$246</c:f>
              <c:numCache>
                <c:formatCode>_-* #,##0_-;\-* #,##0_-;_-* "-"??_-;_-@_-</c:formatCode>
                <c:ptCount val="7"/>
                <c:pt idx="0">
                  <c:v>529.69200000000001</c:v>
                </c:pt>
                <c:pt idx="1">
                  <c:v>1793.328</c:v>
                </c:pt>
                <c:pt idx="2">
                  <c:v>683.13300000000004</c:v>
                </c:pt>
                <c:pt idx="3">
                  <c:v>166.47399999999999</c:v>
                </c:pt>
                <c:pt idx="4">
                  <c:v>277.10300000000001</c:v>
                </c:pt>
                <c:pt idx="5">
                  <c:v>90.54</c:v>
                </c:pt>
                <c:pt idx="6">
                  <c:v>387.02100000000002</c:v>
                </c:pt>
              </c:numCache>
            </c:numRef>
          </c:val>
          <c:extLst>
            <c:ext xmlns:c16="http://schemas.microsoft.com/office/drawing/2014/chart" uri="{C3380CC4-5D6E-409C-BE32-E72D297353CC}">
              <c16:uniqueId val="{00000001-7A56-48CD-909C-88114AB7A16A}"/>
            </c:ext>
          </c:extLst>
        </c:ser>
        <c:dLbls>
          <c:showLegendKey val="0"/>
          <c:showVal val="0"/>
          <c:showCatName val="0"/>
          <c:showSerName val="0"/>
          <c:showPercent val="0"/>
          <c:showBubbleSize val="0"/>
        </c:dLbls>
        <c:gapWidth val="150"/>
        <c:axId val="117820032"/>
        <c:axId val="117825920"/>
      </c:barChart>
      <c:scatterChart>
        <c:scatterStyle val="lineMarker"/>
        <c:varyColors val="0"/>
        <c:ser>
          <c:idx val="2"/>
          <c:order val="2"/>
          <c:tx>
            <c:strRef>
              <c:f>'STIPULATO MENSILE'!$E$239</c:f>
              <c:strCache>
                <c:ptCount val="1"/>
                <c:pt idx="0">
                  <c:v>Var % '20/'19 (asse di destra)</c:v>
                </c:pt>
              </c:strCache>
            </c:strRef>
          </c:tx>
          <c:spPr>
            <a:ln w="28575">
              <a:solidFill>
                <a:srgbClr val="F79646"/>
              </a:solidFill>
            </a:ln>
          </c:spPr>
          <c:marker>
            <c:symbol val="circle"/>
            <c:size val="8"/>
            <c:spPr>
              <a:solidFill>
                <a:srgbClr val="F79646">
                  <a:lumMod val="40000"/>
                  <a:lumOff val="60000"/>
                </a:srgbClr>
              </a:solidFill>
              <a:ln>
                <a:solidFill>
                  <a:srgbClr val="F79646"/>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multiLvlStrRef>
              <c:f>'STIPULATO MENSILE'!$A$240:$B$246</c:f>
              <c:multiLvlStrCache>
                <c:ptCount val="7"/>
                <c:lvl>
                  <c:pt idx="0">
                    <c:v> &lt;=50.000 
Euro </c:v>
                  </c:pt>
                  <c:pt idx="1">
                    <c:v>&gt;50.000 
Euro 
&lt;=0,5 
mil Euro </c:v>
                  </c:pt>
                  <c:pt idx="2">
                    <c:v>&gt;0,5
&lt;=2,5 
mil Euro </c:v>
                  </c:pt>
                  <c:pt idx="3">
                    <c:v> &gt;2,5 
mil Euro  </c:v>
                  </c:pt>
                  <c:pt idx="4">
                    <c:v> &lt;=25.000 Euro </c:v>
                  </c:pt>
                  <c:pt idx="5">
                    <c:v> &gt;25.000 Euro &lt;=50.000 Euro </c:v>
                  </c:pt>
                  <c:pt idx="6">
                    <c:v> &gt;50.000 Euro </c:v>
                  </c:pt>
                </c:lvl>
                <c:lvl>
                  <c:pt idx="0">
                    <c:v>Strumentale finanziario</c:v>
                  </c:pt>
                  <c:pt idx="4">
                    <c:v>Strumentale operativo</c:v>
                  </c:pt>
                </c:lvl>
              </c:multiLvlStrCache>
            </c:multiLvlStrRef>
          </c:xVal>
          <c:yVal>
            <c:numRef>
              <c:f>'STIPULATO MENSILE'!$E$240:$E$246</c:f>
              <c:numCache>
                <c:formatCode>0.0%</c:formatCode>
                <c:ptCount val="7"/>
                <c:pt idx="0">
                  <c:v>-0.24149999999999999</c:v>
                </c:pt>
                <c:pt idx="1">
                  <c:v>-0.25629999999999997</c:v>
                </c:pt>
                <c:pt idx="2">
                  <c:v>-0.23569999999999999</c:v>
                </c:pt>
                <c:pt idx="3">
                  <c:v>-0.45649999999999996</c:v>
                </c:pt>
                <c:pt idx="4">
                  <c:v>-0.2757</c:v>
                </c:pt>
                <c:pt idx="5">
                  <c:v>-0.3019</c:v>
                </c:pt>
                <c:pt idx="6">
                  <c:v>-0.27929999999999999</c:v>
                </c:pt>
              </c:numCache>
            </c:numRef>
          </c:yVal>
          <c:smooth val="0"/>
          <c:extLst>
            <c:ext xmlns:c16="http://schemas.microsoft.com/office/drawing/2014/chart" uri="{C3380CC4-5D6E-409C-BE32-E72D297353CC}">
              <c16:uniqueId val="{00000002-7A56-48CD-909C-88114AB7A16A}"/>
            </c:ext>
          </c:extLst>
        </c:ser>
        <c:dLbls>
          <c:showLegendKey val="0"/>
          <c:showVal val="0"/>
          <c:showCatName val="0"/>
          <c:showSerName val="0"/>
          <c:showPercent val="0"/>
          <c:showBubbleSize val="0"/>
        </c:dLbls>
        <c:axId val="117828992"/>
        <c:axId val="117827456"/>
      </c:scatterChart>
      <c:catAx>
        <c:axId val="117820032"/>
        <c:scaling>
          <c:orientation val="minMax"/>
        </c:scaling>
        <c:delete val="0"/>
        <c:axPos val="b"/>
        <c:numFmt formatCode="General" sourceLinked="0"/>
        <c:majorTickMark val="out"/>
        <c:minorTickMark val="none"/>
        <c:tickLblPos val="low"/>
        <c:txPr>
          <a:bodyPr rot="0" vert="horz"/>
          <a:lstStyle/>
          <a:p>
            <a:pPr>
              <a:defRPr/>
            </a:pPr>
            <a:endParaRPr lang="it-IT"/>
          </a:p>
        </c:txPr>
        <c:crossAx val="117825920"/>
        <c:crosses val="autoZero"/>
        <c:auto val="1"/>
        <c:lblAlgn val="ctr"/>
        <c:lblOffset val="100"/>
        <c:noMultiLvlLbl val="0"/>
      </c:catAx>
      <c:valAx>
        <c:axId val="117825920"/>
        <c:scaling>
          <c:orientation val="minMax"/>
        </c:scaling>
        <c:delete val="0"/>
        <c:axPos val="l"/>
        <c:numFmt formatCode="#,##0" sourceLinked="0"/>
        <c:majorTickMark val="in"/>
        <c:minorTickMark val="none"/>
        <c:tickLblPos val="nextTo"/>
        <c:crossAx val="117820032"/>
        <c:crosses val="autoZero"/>
        <c:crossBetween val="between"/>
      </c:valAx>
      <c:valAx>
        <c:axId val="117827456"/>
        <c:scaling>
          <c:orientation val="minMax"/>
        </c:scaling>
        <c:delete val="0"/>
        <c:axPos val="r"/>
        <c:numFmt formatCode="0.0%" sourceLinked="0"/>
        <c:majorTickMark val="in"/>
        <c:minorTickMark val="none"/>
        <c:tickLblPos val="nextTo"/>
        <c:crossAx val="117828992"/>
        <c:crosses val="max"/>
        <c:crossBetween val="midCat"/>
      </c:valAx>
      <c:valAx>
        <c:axId val="117828992"/>
        <c:scaling>
          <c:orientation val="minMax"/>
        </c:scaling>
        <c:delete val="1"/>
        <c:axPos val="b"/>
        <c:majorTickMark val="out"/>
        <c:minorTickMark val="none"/>
        <c:tickLblPos val="nextTo"/>
        <c:crossAx val="117827456"/>
        <c:crosses val="autoZero"/>
        <c:crossBetween val="midCat"/>
      </c:valAx>
    </c:plotArea>
    <c:legend>
      <c:legendPos val="b"/>
      <c:overlay val="0"/>
    </c:legend>
    <c:plotVisOnly val="1"/>
    <c:dispBlanksAs val="gap"/>
    <c:showDLblsOverMax val="0"/>
  </c:chart>
  <c:spPr>
    <a:ln>
      <a:solidFill>
        <a:srgbClr val="DBEEF4"/>
      </a:solidFill>
    </a:ln>
  </c:spPr>
  <c:txPr>
    <a:bodyPr/>
    <a:lstStyle/>
    <a:p>
      <a:pPr>
        <a:defRPr sz="800">
          <a:latin typeface="Arial" panose="020B0604020202020204" pitchFamily="34" charset="0"/>
          <a:cs typeface="Arial" panose="020B0604020202020204" pitchFamily="34" charset="0"/>
        </a:defRPr>
      </a:pPr>
      <a:endParaRPr lang="it-IT"/>
    </a:p>
  </c:txPr>
  <c:externalData r:id="rId2">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B7227EAD-E327-49C8-9715-3813B851C7C5}" type="datetimeFigureOut">
              <a:rPr lang="it-IT" smtClean="0"/>
              <a:t>27/08/2020</a:t>
            </a:fld>
            <a:endParaRPr lang="it-IT"/>
          </a:p>
        </p:txBody>
      </p:sp>
      <p:sp>
        <p:nvSpPr>
          <p:cNvPr id="4" name="Segnaposto piè di pagina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7AD55AB8-5BAB-4640-B63D-B90AD57C09E9}" type="slidenum">
              <a:rPr lang="it-IT" smtClean="0"/>
              <a:t>‹N›</a:t>
            </a:fld>
            <a:endParaRPr lang="it-IT"/>
          </a:p>
        </p:txBody>
      </p:sp>
    </p:spTree>
    <p:extLst>
      <p:ext uri="{BB962C8B-B14F-4D97-AF65-F5344CB8AC3E}">
        <p14:creationId xmlns:p14="http://schemas.microsoft.com/office/powerpoint/2010/main" val="3673018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8"/>
            <a:ext cx="2945862" cy="497413"/>
          </a:xfrm>
          <a:prstGeom prst="rect">
            <a:avLst/>
          </a:prstGeom>
        </p:spPr>
        <p:txBody>
          <a:bodyPr vert="horz" lIns="91432" tIns="45716" rIns="91432" bIns="45716" rtlCol="0"/>
          <a:lstStyle>
            <a:lvl1pPr algn="l" fontAlgn="auto">
              <a:spcBef>
                <a:spcPts val="0"/>
              </a:spcBef>
              <a:spcAft>
                <a:spcPts val="0"/>
              </a:spcAft>
              <a:defRPr sz="1200">
                <a:latin typeface="+mn-lt"/>
                <a:cs typeface="+mn-cs"/>
              </a:defRPr>
            </a:lvl1pPr>
          </a:lstStyle>
          <a:p>
            <a:pPr>
              <a:defRPr/>
            </a:pPr>
            <a:endParaRPr lang="en-GB"/>
          </a:p>
        </p:txBody>
      </p:sp>
      <p:sp>
        <p:nvSpPr>
          <p:cNvPr id="3" name="Segnaposto data 2"/>
          <p:cNvSpPr>
            <a:spLocks noGrp="1"/>
          </p:cNvSpPr>
          <p:nvPr>
            <p:ph type="dt" idx="1"/>
          </p:nvPr>
        </p:nvSpPr>
        <p:spPr>
          <a:xfrm>
            <a:off x="3850294" y="8"/>
            <a:ext cx="2945862" cy="497413"/>
          </a:xfrm>
          <a:prstGeom prst="rect">
            <a:avLst/>
          </a:prstGeom>
        </p:spPr>
        <p:txBody>
          <a:bodyPr vert="horz" lIns="91432" tIns="45716" rIns="91432" bIns="45716" rtlCol="0"/>
          <a:lstStyle>
            <a:lvl1pPr algn="r" fontAlgn="auto">
              <a:spcBef>
                <a:spcPts val="0"/>
              </a:spcBef>
              <a:spcAft>
                <a:spcPts val="0"/>
              </a:spcAft>
              <a:defRPr sz="1200">
                <a:latin typeface="+mn-lt"/>
                <a:cs typeface="+mn-cs"/>
              </a:defRPr>
            </a:lvl1pPr>
          </a:lstStyle>
          <a:p>
            <a:pPr>
              <a:defRPr/>
            </a:pPr>
            <a:fld id="{CCA32042-D2C3-44D7-876D-9E07CF9FF64A}" type="datetimeFigureOut">
              <a:rPr lang="en-GB"/>
              <a:pPr>
                <a:defRPr/>
              </a:pPr>
              <a:t>27/08/2020</a:t>
            </a:fld>
            <a:endParaRPr lang="en-GB"/>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pPr lvl="0"/>
            <a:endParaRPr lang="en-GB" noProof="0"/>
          </a:p>
        </p:txBody>
      </p:sp>
      <p:sp>
        <p:nvSpPr>
          <p:cNvPr id="5" name="Segnaposto note 4"/>
          <p:cNvSpPr>
            <a:spLocks noGrp="1"/>
          </p:cNvSpPr>
          <p:nvPr>
            <p:ph type="body" sz="quarter" idx="3"/>
          </p:nvPr>
        </p:nvSpPr>
        <p:spPr>
          <a:xfrm>
            <a:off x="679464" y="4715407"/>
            <a:ext cx="5438748" cy="4467470"/>
          </a:xfrm>
          <a:prstGeom prst="rect">
            <a:avLst/>
          </a:prstGeom>
        </p:spPr>
        <p:txBody>
          <a:bodyPr vert="horz" lIns="91432" tIns="45716" rIns="91432" bIns="45716"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n-GB" noProof="0"/>
          </a:p>
        </p:txBody>
      </p:sp>
      <p:sp>
        <p:nvSpPr>
          <p:cNvPr id="6" name="Segnaposto piè di pagina 5"/>
          <p:cNvSpPr>
            <a:spLocks noGrp="1"/>
          </p:cNvSpPr>
          <p:nvPr>
            <p:ph type="ftr" sz="quarter" idx="4"/>
          </p:nvPr>
        </p:nvSpPr>
        <p:spPr>
          <a:xfrm>
            <a:off x="0" y="9429273"/>
            <a:ext cx="2945862" cy="497412"/>
          </a:xfrm>
          <a:prstGeom prst="rect">
            <a:avLst/>
          </a:prstGeom>
        </p:spPr>
        <p:txBody>
          <a:bodyPr vert="horz" lIns="91432" tIns="45716" rIns="91432" bIns="45716" rtlCol="0" anchor="b"/>
          <a:lstStyle>
            <a:lvl1pPr algn="l" fontAlgn="auto">
              <a:spcBef>
                <a:spcPts val="0"/>
              </a:spcBef>
              <a:spcAft>
                <a:spcPts val="0"/>
              </a:spcAft>
              <a:defRPr sz="1200">
                <a:latin typeface="+mn-lt"/>
                <a:cs typeface="+mn-cs"/>
              </a:defRPr>
            </a:lvl1pPr>
          </a:lstStyle>
          <a:p>
            <a:pPr>
              <a:defRPr/>
            </a:pPr>
            <a:endParaRPr lang="en-GB"/>
          </a:p>
        </p:txBody>
      </p:sp>
      <p:sp>
        <p:nvSpPr>
          <p:cNvPr id="7" name="Segnaposto numero diapositiva 6"/>
          <p:cNvSpPr>
            <a:spLocks noGrp="1"/>
          </p:cNvSpPr>
          <p:nvPr>
            <p:ph type="sldNum" sz="quarter" idx="5"/>
          </p:nvPr>
        </p:nvSpPr>
        <p:spPr>
          <a:xfrm>
            <a:off x="3850294" y="9429273"/>
            <a:ext cx="2945862" cy="497412"/>
          </a:xfrm>
          <a:prstGeom prst="rect">
            <a:avLst/>
          </a:prstGeom>
        </p:spPr>
        <p:txBody>
          <a:bodyPr vert="horz" lIns="91432" tIns="45716" rIns="91432" bIns="45716" rtlCol="0" anchor="b"/>
          <a:lstStyle>
            <a:lvl1pPr algn="r" fontAlgn="auto">
              <a:spcBef>
                <a:spcPts val="0"/>
              </a:spcBef>
              <a:spcAft>
                <a:spcPts val="0"/>
              </a:spcAft>
              <a:defRPr sz="1200">
                <a:latin typeface="+mn-lt"/>
                <a:cs typeface="+mn-cs"/>
              </a:defRPr>
            </a:lvl1pPr>
          </a:lstStyle>
          <a:p>
            <a:pPr>
              <a:defRPr/>
            </a:pPr>
            <a:fld id="{6CEF527F-FF1D-4A1A-835E-39AB61B73272}" type="slidenum">
              <a:rPr lang="en-GB"/>
              <a:pPr>
                <a:defRPr/>
              </a:pPr>
              <a:t>‹N›</a:t>
            </a:fld>
            <a:endParaRPr lang="en-GB"/>
          </a:p>
        </p:txBody>
      </p:sp>
    </p:spTree>
    <p:extLst>
      <p:ext uri="{BB962C8B-B14F-4D97-AF65-F5344CB8AC3E}">
        <p14:creationId xmlns:p14="http://schemas.microsoft.com/office/powerpoint/2010/main" val="3830180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5124"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16798" indent="-275692">
              <a:defRPr>
                <a:solidFill>
                  <a:schemeClr val="tx1"/>
                </a:solidFill>
                <a:latin typeface="Calibri" pitchFamily="34" charset="0"/>
              </a:defRPr>
            </a:lvl2pPr>
            <a:lvl3pPr marL="1102766" indent="-220553">
              <a:defRPr>
                <a:solidFill>
                  <a:schemeClr val="tx1"/>
                </a:solidFill>
                <a:latin typeface="Calibri" pitchFamily="34" charset="0"/>
              </a:defRPr>
            </a:lvl3pPr>
            <a:lvl4pPr marL="1543873" indent="-220553">
              <a:defRPr>
                <a:solidFill>
                  <a:schemeClr val="tx1"/>
                </a:solidFill>
                <a:latin typeface="Calibri" pitchFamily="34" charset="0"/>
              </a:defRPr>
            </a:lvl4pPr>
            <a:lvl5pPr marL="1984980" indent="-220553">
              <a:defRPr>
                <a:solidFill>
                  <a:schemeClr val="tx1"/>
                </a:solidFill>
                <a:latin typeface="Calibri" pitchFamily="34" charset="0"/>
              </a:defRPr>
            </a:lvl5pPr>
            <a:lvl6pPr marL="2426086" indent="-220553" fontAlgn="base">
              <a:spcBef>
                <a:spcPct val="0"/>
              </a:spcBef>
              <a:spcAft>
                <a:spcPct val="0"/>
              </a:spcAft>
              <a:defRPr>
                <a:solidFill>
                  <a:schemeClr val="tx1"/>
                </a:solidFill>
                <a:latin typeface="Calibri" pitchFamily="34" charset="0"/>
              </a:defRPr>
            </a:lvl6pPr>
            <a:lvl7pPr marL="2867193" indent="-220553" fontAlgn="base">
              <a:spcBef>
                <a:spcPct val="0"/>
              </a:spcBef>
              <a:spcAft>
                <a:spcPct val="0"/>
              </a:spcAft>
              <a:defRPr>
                <a:solidFill>
                  <a:schemeClr val="tx1"/>
                </a:solidFill>
                <a:latin typeface="Calibri" pitchFamily="34" charset="0"/>
              </a:defRPr>
            </a:lvl7pPr>
            <a:lvl8pPr marL="3308299" indent="-220553" fontAlgn="base">
              <a:spcBef>
                <a:spcPct val="0"/>
              </a:spcBef>
              <a:spcAft>
                <a:spcPct val="0"/>
              </a:spcAft>
              <a:defRPr>
                <a:solidFill>
                  <a:schemeClr val="tx1"/>
                </a:solidFill>
                <a:latin typeface="Calibri" pitchFamily="34" charset="0"/>
              </a:defRPr>
            </a:lvl8pPr>
            <a:lvl9pPr marL="3749406" indent="-22055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656AC2E-8E5A-4FC8-9C0F-D205875CD58C}" type="slidenum">
              <a:rPr lang="en-GB" altLang="it-IT"/>
              <a:pPr fontAlgn="base">
                <a:spcBef>
                  <a:spcPct val="0"/>
                </a:spcBef>
                <a:spcAft>
                  <a:spcPct val="0"/>
                </a:spcAft>
                <a:defRPr/>
              </a:pPr>
              <a:t>1</a:t>
            </a:fld>
            <a:endParaRPr lang="en-GB" altLang="it-IT"/>
          </a:p>
        </p:txBody>
      </p:sp>
    </p:spTree>
    <p:extLst>
      <p:ext uri="{BB962C8B-B14F-4D97-AF65-F5344CB8AC3E}">
        <p14:creationId xmlns:p14="http://schemas.microsoft.com/office/powerpoint/2010/main" val="1333436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it-IT" dirty="0"/>
          </a:p>
        </p:txBody>
      </p:sp>
      <p:sp>
        <p:nvSpPr>
          <p:cNvPr id="6148"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16798" indent="-275692">
              <a:defRPr>
                <a:solidFill>
                  <a:schemeClr val="tx1"/>
                </a:solidFill>
                <a:latin typeface="Calibri" pitchFamily="34" charset="0"/>
              </a:defRPr>
            </a:lvl2pPr>
            <a:lvl3pPr marL="1102766" indent="-220553">
              <a:defRPr>
                <a:solidFill>
                  <a:schemeClr val="tx1"/>
                </a:solidFill>
                <a:latin typeface="Calibri" pitchFamily="34" charset="0"/>
              </a:defRPr>
            </a:lvl3pPr>
            <a:lvl4pPr marL="1543873" indent="-220553">
              <a:defRPr>
                <a:solidFill>
                  <a:schemeClr val="tx1"/>
                </a:solidFill>
                <a:latin typeface="Calibri" pitchFamily="34" charset="0"/>
              </a:defRPr>
            </a:lvl4pPr>
            <a:lvl5pPr marL="1984980" indent="-220553">
              <a:defRPr>
                <a:solidFill>
                  <a:schemeClr val="tx1"/>
                </a:solidFill>
                <a:latin typeface="Calibri" pitchFamily="34" charset="0"/>
              </a:defRPr>
            </a:lvl5pPr>
            <a:lvl6pPr marL="2426086" indent="-220553" fontAlgn="base">
              <a:spcBef>
                <a:spcPct val="0"/>
              </a:spcBef>
              <a:spcAft>
                <a:spcPct val="0"/>
              </a:spcAft>
              <a:defRPr>
                <a:solidFill>
                  <a:schemeClr val="tx1"/>
                </a:solidFill>
                <a:latin typeface="Calibri" pitchFamily="34" charset="0"/>
              </a:defRPr>
            </a:lvl6pPr>
            <a:lvl7pPr marL="2867193" indent="-220553" fontAlgn="base">
              <a:spcBef>
                <a:spcPct val="0"/>
              </a:spcBef>
              <a:spcAft>
                <a:spcPct val="0"/>
              </a:spcAft>
              <a:defRPr>
                <a:solidFill>
                  <a:schemeClr val="tx1"/>
                </a:solidFill>
                <a:latin typeface="Calibri" pitchFamily="34" charset="0"/>
              </a:defRPr>
            </a:lvl7pPr>
            <a:lvl8pPr marL="3308299" indent="-220553" fontAlgn="base">
              <a:spcBef>
                <a:spcPct val="0"/>
              </a:spcBef>
              <a:spcAft>
                <a:spcPct val="0"/>
              </a:spcAft>
              <a:defRPr>
                <a:solidFill>
                  <a:schemeClr val="tx1"/>
                </a:solidFill>
                <a:latin typeface="Calibri" pitchFamily="34" charset="0"/>
              </a:defRPr>
            </a:lvl8pPr>
            <a:lvl9pPr marL="3749406" indent="-22055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C42A70F-6BA0-4967-BF11-C43CA0E3C406}" type="slidenum">
              <a:rPr lang="en-GB" altLang="it-IT"/>
              <a:pPr fontAlgn="base">
                <a:spcBef>
                  <a:spcPct val="0"/>
                </a:spcBef>
                <a:spcAft>
                  <a:spcPct val="0"/>
                </a:spcAft>
                <a:defRPr/>
              </a:pPr>
              <a:t>2</a:t>
            </a:fld>
            <a:endParaRPr lang="en-GB" altLang="it-IT"/>
          </a:p>
        </p:txBody>
      </p:sp>
    </p:spTree>
    <p:extLst>
      <p:ext uri="{BB962C8B-B14F-4D97-AF65-F5344CB8AC3E}">
        <p14:creationId xmlns:p14="http://schemas.microsoft.com/office/powerpoint/2010/main" val="1990078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9A7551EE-A7CA-49B1-95E4-449BB0AF04DC}" type="datetimeFigureOut">
              <a:rPr lang="it-IT"/>
              <a:pPr>
                <a:defRPr/>
              </a:pPr>
              <a:t>27/08/2020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ED43ABF-60E7-4F2A-8BB9-6731C28ED312}" type="slidenum">
              <a:rPr lang="it-IT"/>
              <a:pPr>
                <a:defRPr/>
              </a:pPr>
              <a:t>‹N›</a:t>
            </a:fld>
            <a:endParaRPr lang="it-IT"/>
          </a:p>
        </p:txBody>
      </p:sp>
    </p:spTree>
    <p:extLst>
      <p:ext uri="{BB962C8B-B14F-4D97-AF65-F5344CB8AC3E}">
        <p14:creationId xmlns:p14="http://schemas.microsoft.com/office/powerpoint/2010/main" val="229663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99F2FC6E-6DB1-4A4A-9B2A-FEA53F003BD7}" type="datetimeFigureOut">
              <a:rPr lang="it-IT"/>
              <a:pPr>
                <a:defRPr/>
              </a:pPr>
              <a:t>27/08/2020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396C631-7341-4AEF-8B2A-9C6017565BAD}" type="slidenum">
              <a:rPr lang="it-IT"/>
              <a:pPr>
                <a:defRPr/>
              </a:pPr>
              <a:t>‹N›</a:t>
            </a:fld>
            <a:endParaRPr lang="it-IT"/>
          </a:p>
        </p:txBody>
      </p:sp>
    </p:spTree>
    <p:extLst>
      <p:ext uri="{BB962C8B-B14F-4D97-AF65-F5344CB8AC3E}">
        <p14:creationId xmlns:p14="http://schemas.microsoft.com/office/powerpoint/2010/main" val="308980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B0E3BEA3-44D9-45A2-AD8B-D79C70EF8F2C}" type="datetimeFigureOut">
              <a:rPr lang="it-IT"/>
              <a:pPr>
                <a:defRPr/>
              </a:pPr>
              <a:t>27/08/2020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19F23C8-51A8-4624-BA02-2D2C16F2B40D}" type="slidenum">
              <a:rPr lang="it-IT"/>
              <a:pPr>
                <a:defRPr/>
              </a:pPr>
              <a:t>‹N›</a:t>
            </a:fld>
            <a:endParaRPr lang="it-IT"/>
          </a:p>
        </p:txBody>
      </p:sp>
    </p:spTree>
    <p:extLst>
      <p:ext uri="{BB962C8B-B14F-4D97-AF65-F5344CB8AC3E}">
        <p14:creationId xmlns:p14="http://schemas.microsoft.com/office/powerpoint/2010/main" val="289462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CF97F828-68B5-4D06-B1F3-72AFA1809AAC}" type="datetimeFigureOut">
              <a:rPr lang="it-IT"/>
              <a:pPr>
                <a:defRPr/>
              </a:pPr>
              <a:t>27/08/2020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96A5A9E-FDB0-4F50-80C0-41D2EE6CC1E7}" type="slidenum">
              <a:rPr lang="it-IT"/>
              <a:pPr>
                <a:defRPr/>
              </a:pPr>
              <a:t>‹N›</a:t>
            </a:fld>
            <a:endParaRPr lang="it-IT"/>
          </a:p>
        </p:txBody>
      </p:sp>
    </p:spTree>
    <p:extLst>
      <p:ext uri="{BB962C8B-B14F-4D97-AF65-F5344CB8AC3E}">
        <p14:creationId xmlns:p14="http://schemas.microsoft.com/office/powerpoint/2010/main" val="128477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DA40D73-8F62-430B-8CC4-D41CBE3D88B5}" type="datetimeFigureOut">
              <a:rPr lang="it-IT"/>
              <a:pPr>
                <a:defRPr/>
              </a:pPr>
              <a:t>27/08/2020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E0AE126-3264-45F8-A416-D33F36EAB6C9}" type="slidenum">
              <a:rPr lang="it-IT"/>
              <a:pPr>
                <a:defRPr/>
              </a:pPr>
              <a:t>‹N›</a:t>
            </a:fld>
            <a:endParaRPr lang="it-IT"/>
          </a:p>
        </p:txBody>
      </p:sp>
    </p:spTree>
    <p:extLst>
      <p:ext uri="{BB962C8B-B14F-4D97-AF65-F5344CB8AC3E}">
        <p14:creationId xmlns:p14="http://schemas.microsoft.com/office/powerpoint/2010/main" val="1953242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6D180E88-72D5-4889-86F4-46061D428161}" type="datetimeFigureOut">
              <a:rPr lang="it-IT"/>
              <a:pPr>
                <a:defRPr/>
              </a:pPr>
              <a:t>27/08/2020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300F716-24E2-41E7-BF37-C1A9CE576D11}" type="slidenum">
              <a:rPr lang="it-IT"/>
              <a:pPr>
                <a:defRPr/>
              </a:pPr>
              <a:t>‹N›</a:t>
            </a:fld>
            <a:endParaRPr lang="it-IT"/>
          </a:p>
        </p:txBody>
      </p:sp>
    </p:spTree>
    <p:extLst>
      <p:ext uri="{BB962C8B-B14F-4D97-AF65-F5344CB8AC3E}">
        <p14:creationId xmlns:p14="http://schemas.microsoft.com/office/powerpoint/2010/main" val="361741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0D08B9D5-4E5D-4FAC-827C-C63AC4D02B0C}" type="datetimeFigureOut">
              <a:rPr lang="it-IT"/>
              <a:pPr>
                <a:defRPr/>
              </a:pPr>
              <a:t>27/08/2020</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7806556A-84E6-4348-B63C-B71E7FF1746B}" type="slidenum">
              <a:rPr lang="it-IT"/>
              <a:pPr>
                <a:defRPr/>
              </a:pPr>
              <a:t>‹N›</a:t>
            </a:fld>
            <a:endParaRPr lang="it-IT"/>
          </a:p>
        </p:txBody>
      </p:sp>
    </p:spTree>
    <p:extLst>
      <p:ext uri="{BB962C8B-B14F-4D97-AF65-F5344CB8AC3E}">
        <p14:creationId xmlns:p14="http://schemas.microsoft.com/office/powerpoint/2010/main" val="373370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3CEFBDDD-F7C4-46BD-A529-A1C36AAFECE8}" type="datetimeFigureOut">
              <a:rPr lang="it-IT"/>
              <a:pPr>
                <a:defRPr/>
              </a:pPr>
              <a:t>27/08/2020</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F774DAA5-510D-4B28-8C4D-7088940CB2E4}" type="slidenum">
              <a:rPr lang="it-IT"/>
              <a:pPr>
                <a:defRPr/>
              </a:pPr>
              <a:t>‹N›</a:t>
            </a:fld>
            <a:endParaRPr lang="it-IT"/>
          </a:p>
        </p:txBody>
      </p:sp>
    </p:spTree>
    <p:extLst>
      <p:ext uri="{BB962C8B-B14F-4D97-AF65-F5344CB8AC3E}">
        <p14:creationId xmlns:p14="http://schemas.microsoft.com/office/powerpoint/2010/main" val="200946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1BB06A5C-3211-445A-898E-61D189843181}" type="datetimeFigureOut">
              <a:rPr lang="it-IT"/>
              <a:pPr>
                <a:defRPr/>
              </a:pPr>
              <a:t>27/08/2020</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D4EF0E4-EFBE-4684-BAB6-9BAFBB0CDACF}" type="slidenum">
              <a:rPr lang="it-IT"/>
              <a:pPr>
                <a:defRPr/>
              </a:pPr>
              <a:t>‹N›</a:t>
            </a:fld>
            <a:endParaRPr lang="it-IT"/>
          </a:p>
        </p:txBody>
      </p:sp>
    </p:spTree>
    <p:extLst>
      <p:ext uri="{BB962C8B-B14F-4D97-AF65-F5344CB8AC3E}">
        <p14:creationId xmlns:p14="http://schemas.microsoft.com/office/powerpoint/2010/main" val="87734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CD3F19D-4237-4B10-949F-5FF07011E32E}" type="datetimeFigureOut">
              <a:rPr lang="it-IT"/>
              <a:pPr>
                <a:defRPr/>
              </a:pPr>
              <a:t>27/08/2020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31F170F-9286-400E-87C2-D5FB8EDCE52F}" type="slidenum">
              <a:rPr lang="it-IT"/>
              <a:pPr>
                <a:defRPr/>
              </a:pPr>
              <a:t>‹N›</a:t>
            </a:fld>
            <a:endParaRPr lang="it-IT"/>
          </a:p>
        </p:txBody>
      </p:sp>
    </p:spTree>
    <p:extLst>
      <p:ext uri="{BB962C8B-B14F-4D97-AF65-F5344CB8AC3E}">
        <p14:creationId xmlns:p14="http://schemas.microsoft.com/office/powerpoint/2010/main" val="253304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2AD41C1-4431-4A9D-9237-8C709FA00551}" type="datetimeFigureOut">
              <a:rPr lang="it-IT"/>
              <a:pPr>
                <a:defRPr/>
              </a:pPr>
              <a:t>27/08/2020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5FB98DA-9B7B-4694-AA01-464D4002485F}" type="slidenum">
              <a:rPr lang="it-IT"/>
              <a:pPr>
                <a:defRPr/>
              </a:pPr>
              <a:t>‹N›</a:t>
            </a:fld>
            <a:endParaRPr lang="it-IT"/>
          </a:p>
        </p:txBody>
      </p:sp>
    </p:spTree>
    <p:extLst>
      <p:ext uri="{BB962C8B-B14F-4D97-AF65-F5344CB8AC3E}">
        <p14:creationId xmlns:p14="http://schemas.microsoft.com/office/powerpoint/2010/main" val="421250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EE2C30A-A3EE-4EC4-BA2F-97CD001D1FC5}" type="datetimeFigureOut">
              <a:rPr lang="it-IT"/>
              <a:pPr>
                <a:defRPr/>
              </a:pPr>
              <a:t>27/08/2020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858E8B5-6594-4B37-9455-C209545B008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Eleonora.Pontecorvi@assileaservizi.it" TargetMode="External"/><Relationship Id="rId4" Type="http://schemas.openxmlformats.org/officeDocument/2006/relationships/hyperlink" Target="mailto:Beatrice.Tibuzzi@assilea.it" TargetMode="External"/></Relationships>
</file>

<file path=ppt/slides/_rels/slide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png"/><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Eleonora.Pontecorvi@assileaservizi.it" TargetMode="External"/><Relationship Id="rId4" Type="http://schemas.openxmlformats.org/officeDocument/2006/relationships/hyperlink" Target="mailto:Beatrice.Tibuzzi@assilea.it" TargetMode="External"/><Relationship Id="rId9"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D35F338-1D42-45C9-A8FC-47681A9813FF}"/>
              </a:ext>
            </a:extLst>
          </p:cNvPr>
          <p:cNvSpPr txBox="1"/>
          <p:nvPr/>
        </p:nvSpPr>
        <p:spPr>
          <a:xfrm>
            <a:off x="49431" y="4365104"/>
            <a:ext cx="3944734" cy="215444"/>
          </a:xfrm>
          <a:prstGeom prst="rect">
            <a:avLst/>
          </a:prstGeom>
          <a:noFill/>
        </p:spPr>
        <p:txBody>
          <a:bodyPr wrap="square" rtlCol="0">
            <a:spAutoFit/>
          </a:bodyPr>
          <a:lstStyle/>
          <a:p>
            <a:r>
              <a:rPr lang="it-IT" sz="800" dirty="0">
                <a:latin typeface="Arial" panose="020B0604020202020204" pitchFamily="34" charset="0"/>
                <a:cs typeface="Arial" panose="020B0604020202020204" pitchFamily="34" charset="0"/>
              </a:rPr>
              <a:t>(*) Fonte: elaborazioni Assilea su dati Centro Studi e Statistiche UNRAE</a:t>
            </a:r>
          </a:p>
        </p:txBody>
      </p:sp>
      <p:sp>
        <p:nvSpPr>
          <p:cNvPr id="15" name="Casella di testo 4">
            <a:extLst>
              <a:ext uri="{FF2B5EF4-FFF2-40B4-BE49-F238E27FC236}">
                <a16:creationId xmlns:a16="http://schemas.microsoft.com/office/drawing/2014/main" id="{2640F2F1-AED0-4FDD-88AB-FAA2B2B4F4C8}"/>
              </a:ext>
            </a:extLst>
          </p:cNvPr>
          <p:cNvSpPr txBox="1"/>
          <p:nvPr/>
        </p:nvSpPr>
        <p:spPr>
          <a:xfrm>
            <a:off x="383902" y="6381328"/>
            <a:ext cx="7272809" cy="443707"/>
          </a:xfrm>
          <a:prstGeom prst="rect">
            <a:avLst/>
          </a:prstGeom>
          <a:noFill/>
          <a:ln w="12700">
            <a:solidFill>
              <a:schemeClr val="bg1"/>
            </a:solidFill>
          </a:ln>
          <a:effectLst/>
        </p:spPr>
        <p:txBody>
          <a:bodyPr/>
          <a:lstStyle/>
          <a:p>
            <a:pPr algn="ctr" fontAlgn="auto">
              <a:lnSpc>
                <a:spcPct val="150000"/>
              </a:lnSpc>
              <a:spcBef>
                <a:spcPts val="0"/>
              </a:spcBef>
              <a:spcAft>
                <a:spcPts val="0"/>
              </a:spcAft>
              <a:defRPr/>
            </a:pPr>
            <a:r>
              <a:rPr lang="it-IT" sz="900" dirty="0">
                <a:latin typeface="Arial" panose="020B0604020202020204" pitchFamily="34" charset="0"/>
                <a:ea typeface="Calibri"/>
                <a:cs typeface="Arial" panose="020B0604020202020204" pitchFamily="34" charset="0"/>
              </a:rPr>
              <a:t>Per eventuali osservazioni o segnalazioni contattare il Centro Studi e Statistiche.</a:t>
            </a:r>
          </a:p>
          <a:p>
            <a:pPr fontAlgn="auto">
              <a:lnSpc>
                <a:spcPct val="150000"/>
              </a:lnSpc>
              <a:spcBef>
                <a:spcPts val="0"/>
              </a:spcBef>
              <a:spcAft>
                <a:spcPts val="0"/>
              </a:spcAft>
              <a:defRPr/>
            </a:pPr>
            <a:r>
              <a:rPr lang="it-IT" sz="900" dirty="0">
                <a:latin typeface="Arial" panose="020B0604020202020204" pitchFamily="34" charset="0"/>
                <a:ea typeface="Calibri"/>
                <a:cs typeface="Arial" panose="020B0604020202020204" pitchFamily="34" charset="0"/>
              </a:rPr>
              <a:t>Beatrice Tibuzzi, </a:t>
            </a:r>
            <a:r>
              <a:rPr lang="it-IT" sz="900" u="sng" dirty="0">
                <a:solidFill>
                  <a:srgbClr val="0000FF"/>
                </a:solidFill>
                <a:latin typeface="Arial" panose="020B0604020202020204" pitchFamily="34" charset="0"/>
                <a:ea typeface="Calibri"/>
                <a:cs typeface="Arial" panose="020B0604020202020204" pitchFamily="34" charset="0"/>
                <a:hlinkClick r:id="rId4"/>
              </a:rPr>
              <a:t>Beatrice.Tibuzzi@assilea.it</a:t>
            </a:r>
            <a:r>
              <a:rPr lang="it-IT" sz="900" dirty="0">
                <a:latin typeface="Arial" panose="020B0604020202020204" pitchFamily="34" charset="0"/>
                <a:ea typeface="Calibri"/>
                <a:cs typeface="Arial" panose="020B0604020202020204" pitchFamily="34" charset="0"/>
              </a:rPr>
              <a:t> (06 99703625)      Eleonora Pontecorvi, </a:t>
            </a:r>
            <a:r>
              <a:rPr lang="it-IT" sz="900" dirty="0">
                <a:latin typeface="Arial" panose="020B0604020202020204" pitchFamily="34" charset="0"/>
                <a:ea typeface="Calibri"/>
                <a:cs typeface="Arial" panose="020B0604020202020204" pitchFamily="34" charset="0"/>
                <a:hlinkClick r:id="rId5"/>
              </a:rPr>
              <a:t>Eleonora.Pontecorvi@assileaservizi.it</a:t>
            </a:r>
            <a:r>
              <a:rPr lang="it-IT" sz="900" dirty="0">
                <a:latin typeface="Arial" panose="020B0604020202020204" pitchFamily="34" charset="0"/>
                <a:ea typeface="Calibri"/>
                <a:cs typeface="Arial" panose="020B0604020202020204" pitchFamily="34" charset="0"/>
              </a:rPr>
              <a:t> (06 99703647) 	 </a:t>
            </a:r>
          </a:p>
          <a:p>
            <a:pPr algn="just" fontAlgn="auto">
              <a:lnSpc>
                <a:spcPct val="115000"/>
              </a:lnSpc>
              <a:spcBef>
                <a:spcPts val="0"/>
              </a:spcBef>
              <a:spcAft>
                <a:spcPts val="0"/>
              </a:spcAft>
              <a:defRPr/>
            </a:pPr>
            <a:r>
              <a:rPr lang="it-IT" sz="900" dirty="0">
                <a:latin typeface="Arial" panose="020B0604020202020204" pitchFamily="34" charset="0"/>
                <a:ea typeface="Calibri"/>
                <a:cs typeface="Arial" panose="020B0604020202020204" pitchFamily="34" charset="0"/>
              </a:rPr>
              <a:t> </a:t>
            </a:r>
          </a:p>
          <a:p>
            <a:pPr algn="just" fontAlgn="auto">
              <a:lnSpc>
                <a:spcPct val="115000"/>
              </a:lnSpc>
              <a:spcBef>
                <a:spcPts val="0"/>
              </a:spcBef>
              <a:spcAft>
                <a:spcPts val="0"/>
              </a:spcAft>
              <a:defRPr/>
            </a:pPr>
            <a:r>
              <a:rPr lang="it-IT" sz="900" dirty="0">
                <a:latin typeface="Arial" panose="020B0604020202020204" pitchFamily="34" charset="0"/>
                <a:ea typeface="Calibri"/>
                <a:cs typeface="Arial" panose="020B0604020202020204" pitchFamily="34" charset="0"/>
              </a:rPr>
              <a:t> </a:t>
            </a:r>
          </a:p>
          <a:p>
            <a:pPr algn="just" fontAlgn="auto">
              <a:lnSpc>
                <a:spcPct val="115000"/>
              </a:lnSpc>
              <a:spcBef>
                <a:spcPts val="0"/>
              </a:spcBef>
              <a:spcAft>
                <a:spcPts val="0"/>
              </a:spcAft>
              <a:defRPr/>
            </a:pPr>
            <a:r>
              <a:rPr lang="it-IT" sz="900" dirty="0">
                <a:latin typeface="Arial" panose="020B0604020202020204" pitchFamily="34" charset="0"/>
                <a:ea typeface="Calibri"/>
                <a:cs typeface="Arial" panose="020B0604020202020204" pitchFamily="34" charset="0"/>
              </a:rPr>
              <a:t> </a:t>
            </a:r>
          </a:p>
          <a:p>
            <a:pPr algn="just" fontAlgn="auto">
              <a:lnSpc>
                <a:spcPct val="115000"/>
              </a:lnSpc>
              <a:spcBef>
                <a:spcPts val="0"/>
              </a:spcBef>
              <a:spcAft>
                <a:spcPts val="0"/>
              </a:spcAft>
              <a:defRPr/>
            </a:pPr>
            <a:r>
              <a:rPr lang="it-IT" sz="900" dirty="0">
                <a:latin typeface="Arial" panose="020B0604020202020204" pitchFamily="34" charset="0"/>
                <a:ea typeface="Calibri"/>
                <a:cs typeface="Arial" panose="020B0604020202020204" pitchFamily="34" charset="0"/>
              </a:rPr>
              <a:t> </a:t>
            </a:r>
          </a:p>
          <a:p>
            <a:pPr algn="just" fontAlgn="auto">
              <a:lnSpc>
                <a:spcPct val="115000"/>
              </a:lnSpc>
              <a:spcBef>
                <a:spcPts val="0"/>
              </a:spcBef>
              <a:spcAft>
                <a:spcPts val="0"/>
              </a:spcAft>
              <a:defRPr/>
            </a:pPr>
            <a:r>
              <a:rPr lang="it-IT" sz="900" dirty="0">
                <a:latin typeface="Arial" panose="020B0604020202020204" pitchFamily="34" charset="0"/>
                <a:ea typeface="Calibri"/>
                <a:cs typeface="Arial" panose="020B0604020202020204" pitchFamily="34" charset="0"/>
              </a:rPr>
              <a:t> </a:t>
            </a:r>
          </a:p>
          <a:p>
            <a:pPr algn="just" fontAlgn="auto">
              <a:lnSpc>
                <a:spcPct val="115000"/>
              </a:lnSpc>
              <a:spcBef>
                <a:spcPts val="0"/>
              </a:spcBef>
              <a:spcAft>
                <a:spcPts val="0"/>
              </a:spcAft>
              <a:defRPr/>
            </a:pPr>
            <a:r>
              <a:rPr lang="it-IT" sz="900" dirty="0">
                <a:latin typeface="Arial" panose="020B0604020202020204" pitchFamily="34" charset="0"/>
                <a:ea typeface="Calibri"/>
                <a:cs typeface="Arial" panose="020B0604020202020204" pitchFamily="34" charset="0"/>
              </a:rPr>
              <a:t> </a:t>
            </a:r>
          </a:p>
          <a:p>
            <a:pPr algn="just" fontAlgn="auto">
              <a:lnSpc>
                <a:spcPct val="115000"/>
              </a:lnSpc>
              <a:spcBef>
                <a:spcPts val="0"/>
              </a:spcBef>
              <a:spcAft>
                <a:spcPts val="0"/>
              </a:spcAft>
              <a:defRPr/>
            </a:pPr>
            <a:r>
              <a:rPr lang="it-IT" sz="900" dirty="0">
                <a:latin typeface="Arial" panose="020B0604020202020204" pitchFamily="34" charset="0"/>
                <a:ea typeface="Calibri"/>
                <a:cs typeface="Arial" panose="020B0604020202020204" pitchFamily="34" charset="0"/>
              </a:rPr>
              <a:t> </a:t>
            </a:r>
          </a:p>
          <a:p>
            <a:pPr algn="just" fontAlgn="auto">
              <a:lnSpc>
                <a:spcPct val="115000"/>
              </a:lnSpc>
              <a:spcBef>
                <a:spcPts val="0"/>
              </a:spcBef>
              <a:spcAft>
                <a:spcPts val="0"/>
              </a:spcAft>
              <a:defRPr/>
            </a:pPr>
            <a:r>
              <a:rPr lang="it-IT" sz="900" dirty="0">
                <a:latin typeface="Arial" panose="020B0604020202020204" pitchFamily="34" charset="0"/>
                <a:ea typeface="Calibri"/>
                <a:cs typeface="Arial" panose="020B0604020202020204" pitchFamily="34" charset="0"/>
              </a:rPr>
              <a:t> </a:t>
            </a:r>
          </a:p>
        </p:txBody>
      </p:sp>
      <p:sp>
        <p:nvSpPr>
          <p:cNvPr id="8" name="Casella di testo 2"/>
          <p:cNvSpPr txBox="1"/>
          <p:nvPr/>
        </p:nvSpPr>
        <p:spPr>
          <a:xfrm>
            <a:off x="86544" y="4592632"/>
            <a:ext cx="8928992" cy="1838194"/>
          </a:xfrm>
          <a:prstGeom prst="rect">
            <a:avLst/>
          </a:prstGeom>
          <a:solidFill>
            <a:schemeClr val="accent5">
              <a:lumMod val="20000"/>
              <a:lumOff val="80000"/>
            </a:schemeClr>
          </a:solidFill>
          <a:ln w="12700">
            <a:solidFill>
              <a:srgbClr val="DBEEF4"/>
            </a:solidFill>
          </a:ln>
          <a:effectLst/>
        </p:spPr>
        <p:style>
          <a:lnRef idx="0">
            <a:schemeClr val="accent1"/>
          </a:lnRef>
          <a:fillRef idx="0">
            <a:schemeClr val="accent1"/>
          </a:fillRef>
          <a:effectRef idx="0">
            <a:schemeClr val="accent1"/>
          </a:effectRef>
          <a:fontRef idx="minor">
            <a:schemeClr val="dk1"/>
          </a:fontRef>
        </p:style>
        <p:txBody>
          <a:bodyPr/>
          <a:lstStyle/>
          <a:p>
            <a:pPr algn="just" fontAlgn="auto">
              <a:lnSpc>
                <a:spcPts val="1300"/>
              </a:lnSpc>
              <a:spcBef>
                <a:spcPts val="0"/>
              </a:spcBef>
              <a:spcAft>
                <a:spcPts val="0"/>
              </a:spcAft>
              <a:defRPr/>
            </a:pPr>
            <a:r>
              <a:rPr lang="it-IT" sz="1100" spc="-30" dirty="0">
                <a:solidFill>
                  <a:prstClr val="black"/>
                </a:solidFill>
                <a:latin typeface="Arial" panose="020B0604020202020204" pitchFamily="34" charset="0"/>
                <a:cs typeface="Arial" panose="020B0604020202020204" pitchFamily="34" charset="0"/>
              </a:rPr>
              <a:t>Il </a:t>
            </a:r>
            <a:r>
              <a:rPr lang="it-IT" sz="1100" b="1" spc="-30" dirty="0">
                <a:solidFill>
                  <a:prstClr val="black"/>
                </a:solidFill>
                <a:latin typeface="Arial" panose="020B0604020202020204" pitchFamily="34" charset="0"/>
                <a:cs typeface="Arial" panose="020B0604020202020204" pitchFamily="34" charset="0"/>
              </a:rPr>
              <a:t>mercato del leasing e del noleggio a lungo termine </a:t>
            </a:r>
            <a:r>
              <a:rPr lang="it-IT" sz="1100" spc="-30" dirty="0">
                <a:solidFill>
                  <a:prstClr val="black"/>
                </a:solidFill>
                <a:latin typeface="Arial" panose="020B0604020202020204" pitchFamily="34" charset="0"/>
                <a:cs typeface="Arial" panose="020B0604020202020204" pitchFamily="34" charset="0"/>
              </a:rPr>
              <a:t>nei primi 7 mesi dell’anno ha finanziato circa </a:t>
            </a:r>
            <a:r>
              <a:rPr lang="it-IT" sz="1100" b="1" spc="-30" dirty="0">
                <a:solidFill>
                  <a:prstClr val="black"/>
                </a:solidFill>
                <a:latin typeface="Arial" panose="020B0604020202020204" pitchFamily="34" charset="0"/>
                <a:cs typeface="Arial" panose="020B0604020202020204" pitchFamily="34" charset="0"/>
              </a:rPr>
              <a:t>295 mila contratti </a:t>
            </a:r>
            <a:r>
              <a:rPr lang="it-IT" sz="1100" spc="-30" dirty="0">
                <a:solidFill>
                  <a:prstClr val="black"/>
                </a:solidFill>
                <a:latin typeface="Arial" panose="020B0604020202020204" pitchFamily="34" charset="0"/>
                <a:cs typeface="Arial" panose="020B0604020202020204" pitchFamily="34" charset="0"/>
              </a:rPr>
              <a:t>per un valore di oltre </a:t>
            </a:r>
            <a:r>
              <a:rPr lang="it-IT" sz="1100" b="1" spc="-30" dirty="0">
                <a:solidFill>
                  <a:prstClr val="black"/>
                </a:solidFill>
                <a:latin typeface="Arial" panose="020B0604020202020204" pitchFamily="34" charset="0"/>
                <a:cs typeface="Arial" panose="020B0604020202020204" pitchFamily="34" charset="0"/>
              </a:rPr>
              <a:t>12 miliardi di euro</a:t>
            </a:r>
            <a:r>
              <a:rPr lang="it-IT" sz="1100" spc="-30" dirty="0">
                <a:solidFill>
                  <a:prstClr val="black"/>
                </a:solidFill>
                <a:latin typeface="Arial" panose="020B0604020202020204" pitchFamily="34" charset="0"/>
                <a:cs typeface="Arial" panose="020B0604020202020204" pitchFamily="34" charset="0"/>
              </a:rPr>
              <a:t>. La dinamica del leasing risente ancora dell’importante impatto che si è avuto nei mesi di marzo e aprile a causa dell’emergenza sanitaria Covid-19 registrando complessivamente una flessione del -32,8% nel numero delle stipule e del -28,2% nel relativo valore rispetto ai livelli osservati nello stesso periodo dell’anno precedente. </a:t>
            </a:r>
            <a:r>
              <a:rPr lang="it-IT" sz="1100" b="1" spc="-30" dirty="0">
                <a:solidFill>
                  <a:prstClr val="black"/>
                </a:solidFill>
                <a:latin typeface="Arial" panose="020B0604020202020204" pitchFamily="34" charset="0"/>
                <a:cs typeface="Arial" panose="020B0604020202020204" pitchFamily="34" charset="0"/>
              </a:rPr>
              <a:t>I dati del solo mese di luglio, in linea con il trend degli ultimi mesi, presentano una situazione di miglioramento ed in particolare mostrano i valori di stipulato più elevati da inizio anno</a:t>
            </a:r>
            <a:r>
              <a:rPr lang="it-IT" sz="1100" spc="-30" dirty="0">
                <a:solidFill>
                  <a:prstClr val="black"/>
                </a:solidFill>
                <a:latin typeface="Arial" panose="020B0604020202020204" pitchFamily="34" charset="0"/>
                <a:cs typeface="Arial" panose="020B0604020202020204" pitchFamily="34" charset="0"/>
              </a:rPr>
              <a:t>.  Il comparto </a:t>
            </a:r>
            <a:r>
              <a:rPr lang="it-IT" sz="1100" b="1" spc="-30" dirty="0">
                <a:solidFill>
                  <a:prstClr val="black"/>
                </a:solidFill>
                <a:latin typeface="Arial" panose="020B0604020202020204" pitchFamily="34" charset="0"/>
                <a:cs typeface="Arial" panose="020B0604020202020204" pitchFamily="34" charset="0"/>
              </a:rPr>
              <a:t>Automotive</a:t>
            </a:r>
            <a:r>
              <a:rPr lang="it-IT" sz="1100" spc="-30" dirty="0">
                <a:solidFill>
                  <a:prstClr val="black"/>
                </a:solidFill>
                <a:latin typeface="Arial" panose="020B0604020202020204" pitchFamily="34" charset="0"/>
                <a:cs typeface="Arial" panose="020B0604020202020204" pitchFamily="34" charset="0"/>
              </a:rPr>
              <a:t> che ha visto nei mesi precedenti una brusca frenata, torna in territorio positivo registrando, nel solo mese di luglio, un +1,1% nel numero e +14,3% nel valore. Il comparto </a:t>
            </a:r>
            <a:r>
              <a:rPr lang="it-IT" sz="1100" b="1" spc="-30" dirty="0">
                <a:solidFill>
                  <a:prstClr val="black"/>
                </a:solidFill>
                <a:latin typeface="Arial" panose="020B0604020202020204" pitchFamily="34" charset="0"/>
                <a:cs typeface="Arial" panose="020B0604020202020204" pitchFamily="34" charset="0"/>
              </a:rPr>
              <a:t>Strumentale </a:t>
            </a:r>
            <a:r>
              <a:rPr lang="it-IT" sz="1100" spc="-30" dirty="0">
                <a:solidFill>
                  <a:prstClr val="black"/>
                </a:solidFill>
                <a:latin typeface="Arial" panose="020B0604020202020204" pitchFamily="34" charset="0"/>
                <a:cs typeface="Arial" panose="020B0604020202020204" pitchFamily="34" charset="0"/>
              </a:rPr>
              <a:t>continua vedere un’importante contrazione del -27,4% nel numero e del -26,7% nei valori finanziati, tale flessione interessa sia la formula del leasing finanziario sia del leasing operativo. Anche l’</a:t>
            </a:r>
            <a:r>
              <a:rPr lang="it-IT" sz="1100" b="1" spc="-30" dirty="0">
                <a:solidFill>
                  <a:prstClr val="black"/>
                </a:solidFill>
                <a:latin typeface="Arial" panose="020B0604020202020204" pitchFamily="34" charset="0"/>
                <a:cs typeface="Arial" panose="020B0604020202020204" pitchFamily="34" charset="0"/>
              </a:rPr>
              <a:t>Immobiliare</a:t>
            </a:r>
            <a:r>
              <a:rPr lang="it-IT" sz="1100" spc="-30" dirty="0">
                <a:solidFill>
                  <a:prstClr val="black"/>
                </a:solidFill>
                <a:latin typeface="Arial" panose="020B0604020202020204" pitchFamily="34" charset="0"/>
                <a:cs typeface="Arial" panose="020B0604020202020204" pitchFamily="34" charset="0"/>
              </a:rPr>
              <a:t> vede il segno meno e riporta circa il -31% delle stipule. Il comparto dell’</a:t>
            </a:r>
            <a:r>
              <a:rPr lang="it-IT" sz="1100" b="1" spc="-30" dirty="0">
                <a:solidFill>
                  <a:prstClr val="black"/>
                </a:solidFill>
                <a:latin typeface="Arial" panose="020B0604020202020204" pitchFamily="34" charset="0"/>
                <a:cs typeface="Arial" panose="020B0604020202020204" pitchFamily="34" charset="0"/>
              </a:rPr>
              <a:t>Aeronavale e ferroviario </a:t>
            </a:r>
            <a:r>
              <a:rPr lang="it-IT" sz="1100" spc="-30" dirty="0">
                <a:solidFill>
                  <a:prstClr val="black"/>
                </a:solidFill>
                <a:latin typeface="Arial" panose="020B0604020202020204" pitchFamily="34" charset="0"/>
                <a:cs typeface="Arial" panose="020B0604020202020204" pitchFamily="34" charset="0"/>
              </a:rPr>
              <a:t>mostra dei valori sostanzialmente stabili soprattutto grazie alla dinamica della nautica da diporto che nel solo mese di luglio ha visto aumentare il numero delle stipule del +16% e il relativo valore del +2,4%. Il comparto delle </a:t>
            </a:r>
            <a:r>
              <a:rPr lang="it-IT" sz="1100" b="1" spc="-30" dirty="0">
                <a:solidFill>
                  <a:prstClr val="black"/>
                </a:solidFill>
                <a:latin typeface="Arial" panose="020B0604020202020204" pitchFamily="34" charset="0"/>
                <a:cs typeface="Arial" panose="020B0604020202020204" pitchFamily="34" charset="0"/>
              </a:rPr>
              <a:t>Energie rinnovabili, </a:t>
            </a:r>
            <a:r>
              <a:rPr lang="it-IT" sz="1100" spc="-30" dirty="0">
                <a:solidFill>
                  <a:prstClr val="black"/>
                </a:solidFill>
                <a:latin typeface="Arial" panose="020B0604020202020204" pitchFamily="34" charset="0"/>
                <a:cs typeface="Arial" panose="020B0604020202020204" pitchFamily="34" charset="0"/>
              </a:rPr>
              <a:t>nel solo mese di luglio, vede più che raddoppiare i propri volumi.  </a:t>
            </a:r>
          </a:p>
        </p:txBody>
      </p:sp>
      <p:graphicFrame>
        <p:nvGraphicFramePr>
          <p:cNvPr id="17" name="Tabella 16">
            <a:extLst>
              <a:ext uri="{FF2B5EF4-FFF2-40B4-BE49-F238E27FC236}">
                <a16:creationId xmlns:a16="http://schemas.microsoft.com/office/drawing/2014/main" id="{592BD7C3-4137-43C5-8680-8C429B25215F}"/>
              </a:ext>
            </a:extLst>
          </p:cNvPr>
          <p:cNvGraphicFramePr>
            <a:graphicFrameLocks noGrp="1"/>
          </p:cNvGraphicFramePr>
          <p:nvPr>
            <p:extLst>
              <p:ext uri="{D42A27DB-BD31-4B8C-83A1-F6EECF244321}">
                <p14:modId xmlns:p14="http://schemas.microsoft.com/office/powerpoint/2010/main" val="601998487"/>
              </p:ext>
            </p:extLst>
          </p:nvPr>
        </p:nvGraphicFramePr>
        <p:xfrm>
          <a:off x="107504" y="89516"/>
          <a:ext cx="5184575" cy="3876677"/>
        </p:xfrm>
        <a:graphic>
          <a:graphicData uri="http://schemas.openxmlformats.org/drawingml/2006/table">
            <a:tbl>
              <a:tblPr firstRow="1" firstCol="1" bandRow="1">
                <a:tableStyleId>{5FD0F851-EC5A-4D38-B0AD-8093EC10F338}</a:tableStyleId>
              </a:tblPr>
              <a:tblGrid>
                <a:gridCol w="2157639">
                  <a:extLst>
                    <a:ext uri="{9D8B030D-6E8A-4147-A177-3AD203B41FA5}">
                      <a16:colId xmlns:a16="http://schemas.microsoft.com/office/drawing/2014/main" val="20000"/>
                    </a:ext>
                  </a:extLst>
                </a:gridCol>
                <a:gridCol w="756734">
                  <a:extLst>
                    <a:ext uri="{9D8B030D-6E8A-4147-A177-3AD203B41FA5}">
                      <a16:colId xmlns:a16="http://schemas.microsoft.com/office/drawing/2014/main" val="20001"/>
                    </a:ext>
                  </a:extLst>
                </a:gridCol>
                <a:gridCol w="758035">
                  <a:extLst>
                    <a:ext uri="{9D8B030D-6E8A-4147-A177-3AD203B41FA5}">
                      <a16:colId xmlns:a16="http://schemas.microsoft.com/office/drawing/2014/main" val="20002"/>
                    </a:ext>
                  </a:extLst>
                </a:gridCol>
                <a:gridCol w="755433">
                  <a:extLst>
                    <a:ext uri="{9D8B030D-6E8A-4147-A177-3AD203B41FA5}">
                      <a16:colId xmlns:a16="http://schemas.microsoft.com/office/drawing/2014/main" val="20003"/>
                    </a:ext>
                  </a:extLst>
                </a:gridCol>
                <a:gridCol w="756734">
                  <a:extLst>
                    <a:ext uri="{9D8B030D-6E8A-4147-A177-3AD203B41FA5}">
                      <a16:colId xmlns:a16="http://schemas.microsoft.com/office/drawing/2014/main" val="20004"/>
                    </a:ext>
                  </a:extLst>
                </a:gridCol>
              </a:tblGrid>
              <a:tr h="338299">
                <a:tc>
                  <a:txBody>
                    <a:bodyPr/>
                    <a:lstStyle/>
                    <a:p>
                      <a:pPr marL="0" algn="ct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STIPULATO LEASING </a:t>
                      </a:r>
                    </a:p>
                    <a:p>
                      <a:pPr marL="0" algn="ct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GEN-LUG 2020</a:t>
                      </a:r>
                    </a:p>
                  </a:txBody>
                  <a:tcPr marL="9524" marR="9524" marT="9527" marB="0" anchor="ctr"/>
                </a:tc>
                <a:tc>
                  <a:txBody>
                    <a:bodyPr/>
                    <a:lstStyle/>
                    <a:p>
                      <a:pPr marL="0" algn="ct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Numero</a:t>
                      </a:r>
                    </a:p>
                  </a:txBody>
                  <a:tcPr marL="9524" marR="9524" marT="9527" marB="0" anchor="ctr"/>
                </a:tc>
                <a:tc>
                  <a:txBody>
                    <a:bodyPr/>
                    <a:lstStyle/>
                    <a:p>
                      <a:pPr marL="0" algn="ct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Valore</a:t>
                      </a:r>
                    </a:p>
                    <a:p>
                      <a:pPr marL="0" algn="ct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(migliaia di  Euro)</a:t>
                      </a:r>
                    </a:p>
                  </a:txBody>
                  <a:tcPr marL="9524" marR="9524" marT="9527" marB="0" anchor="ctr"/>
                </a:tc>
                <a:tc>
                  <a:txBody>
                    <a:bodyPr/>
                    <a:lstStyle/>
                    <a:p>
                      <a:pPr marL="0" algn="ctr" defTabSz="914400" rtl="0" eaLnBrk="1" fontAlgn="b" latinLnBrk="0" hangingPunct="1">
                        <a:lnSpc>
                          <a:spcPts val="900"/>
                        </a:lnSpc>
                      </a:pPr>
                      <a:r>
                        <a:rPr lang="it-IT" sz="900" b="1" u="none" strike="noStrike" kern="1200" dirty="0" err="1">
                          <a:solidFill>
                            <a:schemeClr val="tx1"/>
                          </a:solidFill>
                          <a:effectLst/>
                          <a:latin typeface="Arial" panose="020B0604020202020204" pitchFamily="34" charset="0"/>
                          <a:ea typeface="+mn-ea"/>
                          <a:cs typeface="Arial" panose="020B0604020202020204" pitchFamily="34" charset="0"/>
                        </a:rPr>
                        <a:t>Var</a:t>
                      </a:r>
                      <a:r>
                        <a:rPr lang="it-IT" sz="900" b="1" u="none" strike="noStrike" kern="1200" dirty="0">
                          <a:solidFill>
                            <a:schemeClr val="tx1"/>
                          </a:solidFill>
                          <a:effectLst/>
                          <a:latin typeface="Arial" panose="020B0604020202020204" pitchFamily="34" charset="0"/>
                          <a:ea typeface="+mn-ea"/>
                          <a:cs typeface="Arial" panose="020B0604020202020204" pitchFamily="34" charset="0"/>
                        </a:rPr>
                        <a:t> % Numero</a:t>
                      </a:r>
                    </a:p>
                  </a:txBody>
                  <a:tcPr marL="9524" marR="9524" marT="9527" marB="0" anchor="ctr"/>
                </a:tc>
                <a:tc>
                  <a:txBody>
                    <a:bodyPr/>
                    <a:lstStyle/>
                    <a:p>
                      <a:pPr marL="0" algn="ctr" defTabSz="914400" rtl="0" eaLnBrk="1" fontAlgn="b" latinLnBrk="0" hangingPunct="1">
                        <a:lnSpc>
                          <a:spcPts val="900"/>
                        </a:lnSpc>
                      </a:pPr>
                      <a:r>
                        <a:rPr lang="it-IT" sz="900" b="1" u="none" strike="noStrike" kern="1200" dirty="0" err="1">
                          <a:solidFill>
                            <a:schemeClr val="tx1"/>
                          </a:solidFill>
                          <a:effectLst/>
                          <a:latin typeface="Arial" panose="020B0604020202020204" pitchFamily="34" charset="0"/>
                          <a:ea typeface="+mn-ea"/>
                          <a:cs typeface="Arial" panose="020B0604020202020204" pitchFamily="34" charset="0"/>
                        </a:rPr>
                        <a:t>Var</a:t>
                      </a:r>
                      <a:r>
                        <a:rPr lang="it-IT" sz="900" b="1" u="none" strike="noStrike" kern="1200" dirty="0">
                          <a:solidFill>
                            <a:schemeClr val="tx1"/>
                          </a:solidFill>
                          <a:effectLst/>
                          <a:latin typeface="Arial" panose="020B0604020202020204" pitchFamily="34" charset="0"/>
                          <a:ea typeface="+mn-ea"/>
                          <a:cs typeface="Arial" panose="020B0604020202020204" pitchFamily="34" charset="0"/>
                        </a:rPr>
                        <a:t> %</a:t>
                      </a:r>
                    </a:p>
                    <a:p>
                      <a:pPr marL="0" algn="ct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Valore</a:t>
                      </a:r>
                    </a:p>
                  </a:txBody>
                  <a:tcPr marL="9524" marR="9524" marT="9527" marB="0" anchor="ctr"/>
                </a:tc>
                <a:extLst>
                  <a:ext uri="{0D108BD9-81ED-4DB2-BD59-A6C34878D82A}">
                    <a16:rowId xmlns:a16="http://schemas.microsoft.com/office/drawing/2014/main" val="10000"/>
                  </a:ext>
                </a:extLst>
              </a:tr>
              <a:tr h="225531">
                <a:tc>
                  <a:txBody>
                    <a:bodyPr/>
                    <a:lstStyle/>
                    <a:p>
                      <a:pPr marL="0" algn="l"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 Autovetture in leasing*</a:t>
                      </a:r>
                    </a:p>
                  </a:txBody>
                  <a:tcPr marL="9525" marR="9525" marT="9525" marB="0" anchor="b"/>
                </a:tc>
                <a:tc>
                  <a:txBody>
                    <a:bodyPr/>
                    <a:lstStyle/>
                    <a:p>
                      <a:pPr marL="0" algn="r"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                          37.672 </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               1.561.909 </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-39,2%</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-28,6%</a:t>
                      </a:r>
                    </a:p>
                  </a:txBody>
                  <a:tcPr marL="6350" marR="6350" marT="6350" marB="0" anchor="b"/>
                </a:tc>
                <a:extLst>
                  <a:ext uri="{0D108BD9-81ED-4DB2-BD59-A6C34878D82A}">
                    <a16:rowId xmlns:a16="http://schemas.microsoft.com/office/drawing/2014/main" val="10001"/>
                  </a:ext>
                </a:extLst>
              </a:tr>
              <a:tr h="225531">
                <a:tc>
                  <a:txBody>
                    <a:bodyPr/>
                    <a:lstStyle/>
                    <a:p>
                      <a:pPr marL="0" algn="l"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 Autovetture NLT*</a:t>
                      </a:r>
                    </a:p>
                  </a:txBody>
                  <a:tcPr marL="9525" marR="9525" marT="9525" marB="0" anchor="b"/>
                </a:tc>
                <a:tc>
                  <a:txBody>
                    <a:bodyPr/>
                    <a:lstStyle/>
                    <a:p>
                      <a:pPr marL="0" algn="r"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                        116.117 </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               2.818.195 </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-35,5%</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-30,9%</a:t>
                      </a:r>
                    </a:p>
                  </a:txBody>
                  <a:tcPr marL="6350" marR="6350" marT="6350" marB="0" anchor="b"/>
                </a:tc>
                <a:extLst>
                  <a:ext uri="{0D108BD9-81ED-4DB2-BD59-A6C34878D82A}">
                    <a16:rowId xmlns:a16="http://schemas.microsoft.com/office/drawing/2014/main" val="10002"/>
                  </a:ext>
                </a:extLst>
              </a:tr>
              <a:tr h="225531">
                <a:tc>
                  <a:txBody>
                    <a:bodyPr/>
                    <a:lstStyle/>
                    <a:p>
                      <a:pPr marL="0" algn="l"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 Veicoli commerciali in leasing*</a:t>
                      </a:r>
                    </a:p>
                  </a:txBody>
                  <a:tcPr marL="9525" marR="9525" marT="9525"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                          17.273 </a:t>
                      </a:r>
                    </a:p>
                  </a:txBody>
                  <a:tcPr marL="6350" marR="6350" marT="6350" marB="0" anchor="b"/>
                </a:tc>
                <a:tc>
                  <a:txBody>
                    <a:bodyPr/>
                    <a:lstStyle/>
                    <a:p>
                      <a:pPr marL="0" algn="r"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                 600.101 </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-30,3%</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-26,9%</a:t>
                      </a:r>
                    </a:p>
                  </a:txBody>
                  <a:tcPr marL="6350" marR="6350" marT="6350" marB="0" anchor="b"/>
                </a:tc>
                <a:extLst>
                  <a:ext uri="{0D108BD9-81ED-4DB2-BD59-A6C34878D82A}">
                    <a16:rowId xmlns:a16="http://schemas.microsoft.com/office/drawing/2014/main" val="2408286199"/>
                  </a:ext>
                </a:extLst>
              </a:tr>
              <a:tr h="225531">
                <a:tc>
                  <a:txBody>
                    <a:bodyPr/>
                    <a:lstStyle/>
                    <a:p>
                      <a:pPr marL="0" marR="0" lvl="0" indent="0" algn="l" defTabSz="914400" rtl="0" eaLnBrk="1" fontAlgn="b" latinLnBrk="0" hangingPunct="1">
                        <a:lnSpc>
                          <a:spcPts val="900"/>
                        </a:lnSpc>
                        <a:spcBef>
                          <a:spcPts val="0"/>
                        </a:spcBef>
                        <a:spcAft>
                          <a:spcPts val="0"/>
                        </a:spcAft>
                        <a:buClrTx/>
                        <a:buSzTx/>
                        <a:buFontTx/>
                        <a:buNone/>
                        <a:tabLst/>
                        <a:defRPr/>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 Veicoli commerciali NLT*</a:t>
                      </a:r>
                    </a:p>
                  </a:txBody>
                  <a:tcPr marL="9525" marR="9525" marT="9525"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                          15.512 </a:t>
                      </a:r>
                    </a:p>
                  </a:txBody>
                  <a:tcPr marL="6350" marR="6350" marT="6350" marB="0" anchor="b"/>
                </a:tc>
                <a:tc>
                  <a:txBody>
                    <a:bodyPr/>
                    <a:lstStyle/>
                    <a:p>
                      <a:pPr marL="0" algn="r"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                 308.485 </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-33,4%</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-34,7%</a:t>
                      </a:r>
                    </a:p>
                  </a:txBody>
                  <a:tcPr marL="6350" marR="6350" marT="6350" marB="0" anchor="b"/>
                </a:tc>
                <a:extLst>
                  <a:ext uri="{0D108BD9-81ED-4DB2-BD59-A6C34878D82A}">
                    <a16:rowId xmlns:a16="http://schemas.microsoft.com/office/drawing/2014/main" val="985132643"/>
                  </a:ext>
                </a:extLst>
              </a:tr>
              <a:tr h="225531">
                <a:tc>
                  <a:txBody>
                    <a:bodyPr/>
                    <a:lstStyle/>
                    <a:p>
                      <a:pPr marL="0" algn="l"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 Veicoli Industriali</a:t>
                      </a:r>
                    </a:p>
                  </a:txBody>
                  <a:tcPr marL="9525" marR="9525" marT="9525"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                            9.597 </a:t>
                      </a:r>
                    </a:p>
                  </a:txBody>
                  <a:tcPr marL="6350" marR="6350" marT="6350" marB="0" anchor="b"/>
                </a:tc>
                <a:tc>
                  <a:txBody>
                    <a:bodyPr/>
                    <a:lstStyle/>
                    <a:p>
                      <a:pPr marL="0" algn="r"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                 941.686 </a:t>
                      </a:r>
                    </a:p>
                  </a:txBody>
                  <a:tcPr marL="6350" marR="6350" marT="6350" marB="0" anchor="b"/>
                </a:tc>
                <a:tc>
                  <a:txBody>
                    <a:bodyPr/>
                    <a:lstStyle/>
                    <a:p>
                      <a:pPr marL="0" algn="r"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-24,7%</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-26,2%</a:t>
                      </a:r>
                    </a:p>
                  </a:txBody>
                  <a:tcPr marL="6350" marR="6350" marT="6350" marB="0" anchor="b"/>
                </a:tc>
                <a:extLst>
                  <a:ext uri="{0D108BD9-81ED-4DB2-BD59-A6C34878D82A}">
                    <a16:rowId xmlns:a16="http://schemas.microsoft.com/office/drawing/2014/main" val="10003"/>
                  </a:ext>
                </a:extLst>
              </a:tr>
              <a:tr h="225531">
                <a:tc>
                  <a:txBody>
                    <a:bodyPr/>
                    <a:lstStyle/>
                    <a:p>
                      <a:pPr marL="0" algn="l"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 AUTO</a:t>
                      </a:r>
                    </a:p>
                  </a:txBody>
                  <a:tcPr marL="9525" marR="9525" marT="9525" marB="0" anchor="b"/>
                </a:tc>
                <a:tc>
                  <a:txBody>
                    <a:bodyPr/>
                    <a:lstStyle/>
                    <a:p>
                      <a:pPr marL="0" algn="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                        196.171 </a:t>
                      </a:r>
                    </a:p>
                  </a:txBody>
                  <a:tcPr marL="6350" marR="6350" marT="6350" marB="0" anchor="b"/>
                </a:tc>
                <a:tc>
                  <a:txBody>
                    <a:bodyPr/>
                    <a:lstStyle/>
                    <a:p>
                      <a:pPr marL="0" algn="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               6.230.376 </a:t>
                      </a:r>
                    </a:p>
                  </a:txBody>
                  <a:tcPr marL="6350" marR="6350" marT="6350" marB="0" anchor="b"/>
                </a:tc>
                <a:tc>
                  <a:txBody>
                    <a:bodyPr/>
                    <a:lstStyle/>
                    <a:p>
                      <a:pPr marL="0" algn="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-35,2%</a:t>
                      </a:r>
                    </a:p>
                  </a:txBody>
                  <a:tcPr marL="6350" marR="6350" marT="6350" marB="0" anchor="b"/>
                </a:tc>
                <a:tc>
                  <a:txBody>
                    <a:bodyPr/>
                    <a:lstStyle/>
                    <a:p>
                      <a:pPr marL="0" algn="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-29,5%</a:t>
                      </a:r>
                    </a:p>
                  </a:txBody>
                  <a:tcPr marL="6350" marR="6350" marT="6350" marB="0" anchor="b"/>
                </a:tc>
                <a:extLst>
                  <a:ext uri="{0D108BD9-81ED-4DB2-BD59-A6C34878D82A}">
                    <a16:rowId xmlns:a16="http://schemas.microsoft.com/office/drawing/2014/main" val="10005"/>
                  </a:ext>
                </a:extLst>
              </a:tr>
              <a:tr h="225531">
                <a:tc>
                  <a:txBody>
                    <a:bodyPr/>
                    <a:lstStyle/>
                    <a:p>
                      <a:pPr marL="0" algn="l"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 Strumentale finanziario</a:t>
                      </a:r>
                    </a:p>
                  </a:txBody>
                  <a:tcPr marL="9525" marR="9525" marT="9525"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                          44.900 </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               3.172.627 </a:t>
                      </a:r>
                    </a:p>
                  </a:txBody>
                  <a:tcPr marL="6350" marR="6350" marT="6350" marB="0" anchor="b"/>
                </a:tc>
                <a:tc>
                  <a:txBody>
                    <a:bodyPr/>
                    <a:lstStyle/>
                    <a:p>
                      <a:pPr marL="0" algn="r"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-24,3%</a:t>
                      </a:r>
                    </a:p>
                  </a:txBody>
                  <a:tcPr marL="6350" marR="6350" marT="6350" marB="0" anchor="b"/>
                </a:tc>
                <a:tc>
                  <a:txBody>
                    <a:bodyPr/>
                    <a:lstStyle/>
                    <a:p>
                      <a:pPr marL="0" algn="r"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-26,4%</a:t>
                      </a:r>
                    </a:p>
                  </a:txBody>
                  <a:tcPr marL="6350" marR="6350" marT="6350" marB="0" anchor="b"/>
                </a:tc>
                <a:extLst>
                  <a:ext uri="{0D108BD9-81ED-4DB2-BD59-A6C34878D82A}">
                    <a16:rowId xmlns:a16="http://schemas.microsoft.com/office/drawing/2014/main" val="10006"/>
                  </a:ext>
                </a:extLst>
              </a:tr>
              <a:tr h="225531">
                <a:tc>
                  <a:txBody>
                    <a:bodyPr/>
                    <a:lstStyle/>
                    <a:p>
                      <a:pPr marL="0" algn="l"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 Strumentale operativo</a:t>
                      </a:r>
                    </a:p>
                  </a:txBody>
                  <a:tcPr marL="9525" marR="9525" marT="9525"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                          51.451 </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                 754.664 </a:t>
                      </a:r>
                    </a:p>
                  </a:txBody>
                  <a:tcPr marL="6350" marR="6350" marT="6350" marB="0" anchor="b"/>
                </a:tc>
                <a:tc>
                  <a:txBody>
                    <a:bodyPr/>
                    <a:lstStyle/>
                    <a:p>
                      <a:pPr marL="0" algn="r"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-29,8%</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-28,1%</a:t>
                      </a:r>
                    </a:p>
                  </a:txBody>
                  <a:tcPr marL="6350" marR="6350" marT="6350" marB="0" anchor="b"/>
                </a:tc>
                <a:extLst>
                  <a:ext uri="{0D108BD9-81ED-4DB2-BD59-A6C34878D82A}">
                    <a16:rowId xmlns:a16="http://schemas.microsoft.com/office/drawing/2014/main" val="10007"/>
                  </a:ext>
                </a:extLst>
              </a:tr>
              <a:tr h="225531">
                <a:tc>
                  <a:txBody>
                    <a:bodyPr/>
                    <a:lstStyle/>
                    <a:p>
                      <a:pPr marL="0" algn="l"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 STRUMENTALE</a:t>
                      </a:r>
                    </a:p>
                  </a:txBody>
                  <a:tcPr marL="9525" marR="9525" marT="9525" marB="0" anchor="b"/>
                </a:tc>
                <a:tc>
                  <a:txBody>
                    <a:bodyPr/>
                    <a:lstStyle/>
                    <a:p>
                      <a:pPr marL="0" algn="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                          96.351 </a:t>
                      </a:r>
                    </a:p>
                  </a:txBody>
                  <a:tcPr marL="6350" marR="6350" marT="6350" marB="0" anchor="b"/>
                </a:tc>
                <a:tc>
                  <a:txBody>
                    <a:bodyPr/>
                    <a:lstStyle/>
                    <a:p>
                      <a:pPr marL="0" algn="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               3.927.291 </a:t>
                      </a:r>
                    </a:p>
                  </a:txBody>
                  <a:tcPr marL="6350" marR="6350" marT="6350" marB="0" anchor="b"/>
                </a:tc>
                <a:tc>
                  <a:txBody>
                    <a:bodyPr/>
                    <a:lstStyle/>
                    <a:p>
                      <a:pPr marL="0" algn="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-27,4%</a:t>
                      </a:r>
                    </a:p>
                  </a:txBody>
                  <a:tcPr marL="6350" marR="6350" marT="6350" marB="0" anchor="b"/>
                </a:tc>
                <a:tc>
                  <a:txBody>
                    <a:bodyPr/>
                    <a:lstStyle/>
                    <a:p>
                      <a:pPr marL="0" algn="r" defTabSz="914400" rtl="0" eaLnBrk="1" fontAlgn="b" latinLnBrk="0" hangingPunct="1">
                        <a:lnSpc>
                          <a:spcPts val="900"/>
                        </a:lnSpc>
                      </a:pPr>
                      <a:r>
                        <a:rPr lang="it-IT" sz="900" b="1" u="none" strike="noStrike" kern="1200">
                          <a:solidFill>
                            <a:schemeClr val="tx1"/>
                          </a:solidFill>
                          <a:effectLst/>
                          <a:latin typeface="Arial" panose="020B0604020202020204" pitchFamily="34" charset="0"/>
                          <a:ea typeface="+mn-ea"/>
                          <a:cs typeface="Arial" panose="020B0604020202020204" pitchFamily="34" charset="0"/>
                        </a:rPr>
                        <a:t>-26,7%</a:t>
                      </a:r>
                    </a:p>
                  </a:txBody>
                  <a:tcPr marL="6350" marR="6350" marT="6350" marB="0" anchor="b"/>
                </a:tc>
                <a:extLst>
                  <a:ext uri="{0D108BD9-81ED-4DB2-BD59-A6C34878D82A}">
                    <a16:rowId xmlns:a16="http://schemas.microsoft.com/office/drawing/2014/main" val="10008"/>
                  </a:ext>
                </a:extLst>
              </a:tr>
              <a:tr h="225531">
                <a:tc>
                  <a:txBody>
                    <a:bodyPr/>
                    <a:lstStyle/>
                    <a:p>
                      <a:pPr marL="0" algn="l"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 AERONAVALE E FERROVIARIO</a:t>
                      </a:r>
                    </a:p>
                  </a:txBody>
                  <a:tcPr marL="6350" marR="6350" marT="6350" marB="0" anchor="b"/>
                </a:tc>
                <a:tc>
                  <a:txBody>
                    <a:bodyPr/>
                    <a:lstStyle/>
                    <a:p>
                      <a:pPr marL="0" algn="r" defTabSz="914400" rtl="0" eaLnBrk="1" fontAlgn="b" latinLnBrk="0" hangingPunct="1">
                        <a:lnSpc>
                          <a:spcPts val="900"/>
                        </a:lnSpc>
                      </a:pPr>
                      <a:r>
                        <a:rPr lang="it-IT" sz="900" b="1" u="none" strike="noStrike" kern="1200">
                          <a:solidFill>
                            <a:schemeClr val="tx1"/>
                          </a:solidFill>
                          <a:effectLst/>
                          <a:latin typeface="Arial" panose="020B0604020202020204" pitchFamily="34" charset="0"/>
                          <a:ea typeface="+mn-ea"/>
                          <a:cs typeface="Arial" panose="020B0604020202020204" pitchFamily="34" charset="0"/>
                        </a:rPr>
                        <a:t>                               262 </a:t>
                      </a:r>
                    </a:p>
                  </a:txBody>
                  <a:tcPr marL="6350" marR="6350" marT="6350" marB="0" anchor="b"/>
                </a:tc>
                <a:tc>
                  <a:txBody>
                    <a:bodyPr/>
                    <a:lstStyle/>
                    <a:p>
                      <a:pPr marL="0" algn="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                 354.627 </a:t>
                      </a:r>
                    </a:p>
                  </a:txBody>
                  <a:tcPr marL="6350" marR="6350" marT="6350" marB="0" anchor="b"/>
                </a:tc>
                <a:tc>
                  <a:txBody>
                    <a:bodyPr/>
                    <a:lstStyle/>
                    <a:p>
                      <a:pPr marL="0" algn="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-7,4%</a:t>
                      </a:r>
                    </a:p>
                  </a:txBody>
                  <a:tcPr marL="6350" marR="6350" marT="6350" marB="0" anchor="b"/>
                </a:tc>
                <a:tc>
                  <a:txBody>
                    <a:bodyPr/>
                    <a:lstStyle/>
                    <a:p>
                      <a:pPr marL="0" algn="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-0,1%</a:t>
                      </a:r>
                    </a:p>
                  </a:txBody>
                  <a:tcPr marL="6350" marR="6350" marT="6350" marB="0" anchor="b"/>
                </a:tc>
                <a:extLst>
                  <a:ext uri="{0D108BD9-81ED-4DB2-BD59-A6C34878D82A}">
                    <a16:rowId xmlns:a16="http://schemas.microsoft.com/office/drawing/2014/main" val="10010"/>
                  </a:ext>
                </a:extLst>
              </a:tr>
              <a:tr h="225531">
                <a:tc>
                  <a:txBody>
                    <a:bodyPr/>
                    <a:lstStyle/>
                    <a:p>
                      <a:pPr marL="0" algn="l"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 Immobiliare costruito</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                            1.354 </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                 841.007 </a:t>
                      </a:r>
                    </a:p>
                  </a:txBody>
                  <a:tcPr marL="6350" marR="6350" marT="6350" marB="0" anchor="b"/>
                </a:tc>
                <a:tc>
                  <a:txBody>
                    <a:bodyPr/>
                    <a:lstStyle/>
                    <a:p>
                      <a:pPr marL="0" algn="r"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-28,2%</a:t>
                      </a:r>
                    </a:p>
                  </a:txBody>
                  <a:tcPr marL="6350" marR="6350" marT="6350" marB="0" anchor="b"/>
                </a:tc>
                <a:tc>
                  <a:txBody>
                    <a:bodyPr/>
                    <a:lstStyle/>
                    <a:p>
                      <a:pPr marL="0" algn="r"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-28,8%</a:t>
                      </a:r>
                    </a:p>
                  </a:txBody>
                  <a:tcPr marL="6350" marR="6350" marT="6350" marB="0" anchor="b"/>
                </a:tc>
                <a:extLst>
                  <a:ext uri="{0D108BD9-81ED-4DB2-BD59-A6C34878D82A}">
                    <a16:rowId xmlns:a16="http://schemas.microsoft.com/office/drawing/2014/main" val="10011"/>
                  </a:ext>
                </a:extLst>
              </a:tr>
              <a:tr h="225531">
                <a:tc>
                  <a:txBody>
                    <a:bodyPr/>
                    <a:lstStyle/>
                    <a:p>
                      <a:pPr marL="0" algn="l"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 Immobiliare da costruire</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                               366 </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                 705.854 </a:t>
                      </a:r>
                    </a:p>
                  </a:txBody>
                  <a:tcPr marL="6350" marR="6350" marT="6350" marB="0" anchor="b"/>
                </a:tc>
                <a:tc>
                  <a:txBody>
                    <a:bodyPr/>
                    <a:lstStyle/>
                    <a:p>
                      <a:pPr marL="0" algn="r" defTabSz="914400" rtl="0" eaLnBrk="1" fontAlgn="b" latinLnBrk="0" hangingPunct="1">
                        <a:lnSpc>
                          <a:spcPts val="900"/>
                        </a:lnSpc>
                      </a:pPr>
                      <a:r>
                        <a:rPr lang="it-IT" sz="900" b="0" u="none" strike="noStrike" kern="1200">
                          <a:solidFill>
                            <a:schemeClr val="tx1"/>
                          </a:solidFill>
                          <a:effectLst/>
                          <a:latin typeface="Arial" panose="020B0604020202020204" pitchFamily="34" charset="0"/>
                          <a:ea typeface="+mn-ea"/>
                          <a:cs typeface="Arial" panose="020B0604020202020204" pitchFamily="34" charset="0"/>
                        </a:rPr>
                        <a:t>-33,1%</a:t>
                      </a:r>
                    </a:p>
                  </a:txBody>
                  <a:tcPr marL="6350" marR="6350" marT="6350" marB="0" anchor="b"/>
                </a:tc>
                <a:tc>
                  <a:txBody>
                    <a:bodyPr/>
                    <a:lstStyle/>
                    <a:p>
                      <a:pPr marL="0" algn="r" defTabSz="914400" rtl="0" eaLnBrk="1" fontAlgn="b" latinLnBrk="0" hangingPunct="1">
                        <a:lnSpc>
                          <a:spcPts val="900"/>
                        </a:lnSpc>
                      </a:pPr>
                      <a:r>
                        <a:rPr lang="it-IT" sz="900" b="0" u="none" strike="noStrike" kern="1200" dirty="0">
                          <a:solidFill>
                            <a:schemeClr val="tx1"/>
                          </a:solidFill>
                          <a:effectLst/>
                          <a:latin typeface="Arial" panose="020B0604020202020204" pitchFamily="34" charset="0"/>
                          <a:ea typeface="+mn-ea"/>
                          <a:cs typeface="Arial" panose="020B0604020202020204" pitchFamily="34" charset="0"/>
                        </a:rPr>
                        <a:t>-33,0%</a:t>
                      </a:r>
                    </a:p>
                  </a:txBody>
                  <a:tcPr marL="6350" marR="6350" marT="6350" marB="0" anchor="b"/>
                </a:tc>
                <a:extLst>
                  <a:ext uri="{0D108BD9-81ED-4DB2-BD59-A6C34878D82A}">
                    <a16:rowId xmlns:a16="http://schemas.microsoft.com/office/drawing/2014/main" val="10012"/>
                  </a:ext>
                </a:extLst>
              </a:tr>
              <a:tr h="225531">
                <a:tc>
                  <a:txBody>
                    <a:bodyPr/>
                    <a:lstStyle/>
                    <a:p>
                      <a:pPr marL="0" algn="l"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 IMMOBILIARE</a:t>
                      </a:r>
                    </a:p>
                  </a:txBody>
                  <a:tcPr marL="6350" marR="6350" marT="6350" marB="0" anchor="b"/>
                </a:tc>
                <a:tc>
                  <a:txBody>
                    <a:bodyPr/>
                    <a:lstStyle/>
                    <a:p>
                      <a:pPr marL="0" algn="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                            1.720 </a:t>
                      </a:r>
                    </a:p>
                  </a:txBody>
                  <a:tcPr marL="6350" marR="6350" marT="6350" marB="0" anchor="b"/>
                </a:tc>
                <a:tc>
                  <a:txBody>
                    <a:bodyPr/>
                    <a:lstStyle/>
                    <a:p>
                      <a:pPr marL="0" algn="r" defTabSz="914400" rtl="0" eaLnBrk="1" fontAlgn="b" latinLnBrk="0" hangingPunct="1">
                        <a:lnSpc>
                          <a:spcPts val="900"/>
                        </a:lnSpc>
                      </a:pPr>
                      <a:r>
                        <a:rPr lang="it-IT" sz="900" b="1" u="none" strike="noStrike" kern="1200">
                          <a:solidFill>
                            <a:schemeClr val="tx1"/>
                          </a:solidFill>
                          <a:effectLst/>
                          <a:latin typeface="Arial" panose="020B0604020202020204" pitchFamily="34" charset="0"/>
                          <a:ea typeface="+mn-ea"/>
                          <a:cs typeface="Arial" panose="020B0604020202020204" pitchFamily="34" charset="0"/>
                        </a:rPr>
                        <a:t>               1.546.861 </a:t>
                      </a:r>
                    </a:p>
                  </a:txBody>
                  <a:tcPr marL="6350" marR="6350" marT="6350" marB="0" anchor="b"/>
                </a:tc>
                <a:tc>
                  <a:txBody>
                    <a:bodyPr/>
                    <a:lstStyle/>
                    <a:p>
                      <a:pPr marL="0" algn="r" defTabSz="914400" rtl="0" eaLnBrk="1" fontAlgn="b" latinLnBrk="0" hangingPunct="1">
                        <a:lnSpc>
                          <a:spcPts val="900"/>
                        </a:lnSpc>
                      </a:pPr>
                      <a:r>
                        <a:rPr lang="it-IT" sz="900" b="1" u="none" strike="noStrike" kern="1200">
                          <a:solidFill>
                            <a:schemeClr val="tx1"/>
                          </a:solidFill>
                          <a:effectLst/>
                          <a:latin typeface="Arial" panose="020B0604020202020204" pitchFamily="34" charset="0"/>
                          <a:ea typeface="+mn-ea"/>
                          <a:cs typeface="Arial" panose="020B0604020202020204" pitchFamily="34" charset="0"/>
                        </a:rPr>
                        <a:t>-29,3%</a:t>
                      </a:r>
                    </a:p>
                  </a:txBody>
                  <a:tcPr marL="6350" marR="6350" marT="6350" marB="0" anchor="b"/>
                </a:tc>
                <a:tc>
                  <a:txBody>
                    <a:bodyPr/>
                    <a:lstStyle/>
                    <a:p>
                      <a:pPr marL="0" algn="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-30,8%</a:t>
                      </a:r>
                    </a:p>
                  </a:txBody>
                  <a:tcPr marL="6350" marR="6350" marT="6350" marB="0" anchor="b"/>
                </a:tc>
                <a:extLst>
                  <a:ext uri="{0D108BD9-81ED-4DB2-BD59-A6C34878D82A}">
                    <a16:rowId xmlns:a16="http://schemas.microsoft.com/office/drawing/2014/main" val="10013"/>
                  </a:ext>
                </a:extLst>
              </a:tr>
              <a:tr h="225531">
                <a:tc>
                  <a:txBody>
                    <a:bodyPr/>
                    <a:lstStyle/>
                    <a:p>
                      <a:pPr marL="0" algn="l"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 ENERGY</a:t>
                      </a:r>
                    </a:p>
                  </a:txBody>
                  <a:tcPr marL="6350" marR="6350" marT="6350" marB="0" anchor="b"/>
                </a:tc>
                <a:tc>
                  <a:txBody>
                    <a:bodyPr/>
                    <a:lstStyle/>
                    <a:p>
                      <a:pPr marL="0" algn="r" defTabSz="914400" rtl="0" eaLnBrk="1" fontAlgn="b" latinLnBrk="0" hangingPunct="1">
                        <a:lnSpc>
                          <a:spcPts val="900"/>
                        </a:lnSpc>
                      </a:pPr>
                      <a:r>
                        <a:rPr lang="it-IT" sz="900" b="1" u="none" strike="noStrike" kern="1200">
                          <a:solidFill>
                            <a:schemeClr val="tx1"/>
                          </a:solidFill>
                          <a:effectLst/>
                          <a:latin typeface="Arial" panose="020B0604020202020204" pitchFamily="34" charset="0"/>
                          <a:ea typeface="+mn-ea"/>
                          <a:cs typeface="Arial" panose="020B0604020202020204" pitchFamily="34" charset="0"/>
                        </a:rPr>
                        <a:t>                                 39 </a:t>
                      </a:r>
                    </a:p>
                  </a:txBody>
                  <a:tcPr marL="6350" marR="6350" marT="6350" marB="0" anchor="b"/>
                </a:tc>
                <a:tc>
                  <a:txBody>
                    <a:bodyPr/>
                    <a:lstStyle/>
                    <a:p>
                      <a:pPr marL="0" algn="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                   14.648 </a:t>
                      </a:r>
                    </a:p>
                  </a:txBody>
                  <a:tcPr marL="6350" marR="6350" marT="6350" marB="0" anchor="b"/>
                </a:tc>
                <a:tc>
                  <a:txBody>
                    <a:bodyPr/>
                    <a:lstStyle/>
                    <a:p>
                      <a:pPr marL="0" algn="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-23,5%</a:t>
                      </a:r>
                    </a:p>
                  </a:txBody>
                  <a:tcPr marL="6350" marR="6350" marT="6350" marB="0" anchor="b"/>
                </a:tc>
                <a:tc>
                  <a:txBody>
                    <a:bodyPr/>
                    <a:lstStyle/>
                    <a:p>
                      <a:pPr marL="0" algn="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-33,1%</a:t>
                      </a:r>
                    </a:p>
                  </a:txBody>
                  <a:tcPr marL="6350" marR="6350" marT="6350" marB="0" anchor="b"/>
                </a:tc>
                <a:extLst>
                  <a:ext uri="{0D108BD9-81ED-4DB2-BD59-A6C34878D82A}">
                    <a16:rowId xmlns:a16="http://schemas.microsoft.com/office/drawing/2014/main" val="220063148"/>
                  </a:ext>
                </a:extLst>
              </a:tr>
              <a:tr h="225531">
                <a:tc>
                  <a:txBody>
                    <a:bodyPr/>
                    <a:lstStyle/>
                    <a:p>
                      <a:pPr marL="0" algn="l"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 TOTALE GENERALE</a:t>
                      </a:r>
                    </a:p>
                  </a:txBody>
                  <a:tcPr marL="6350" marR="6350" marT="6350" marB="0" anchor="b"/>
                </a:tc>
                <a:tc>
                  <a:txBody>
                    <a:bodyPr/>
                    <a:lstStyle/>
                    <a:p>
                      <a:pPr marL="0" algn="r" defTabSz="914400" rtl="0" eaLnBrk="1" fontAlgn="b" latinLnBrk="0" hangingPunct="1">
                        <a:lnSpc>
                          <a:spcPts val="900"/>
                        </a:lnSpc>
                      </a:pPr>
                      <a:r>
                        <a:rPr lang="it-IT" sz="900" b="1" u="none" strike="noStrike" kern="1200">
                          <a:solidFill>
                            <a:schemeClr val="tx1"/>
                          </a:solidFill>
                          <a:effectLst/>
                          <a:latin typeface="Arial" panose="020B0604020202020204" pitchFamily="34" charset="0"/>
                          <a:ea typeface="+mn-ea"/>
                          <a:cs typeface="Arial" panose="020B0604020202020204" pitchFamily="34" charset="0"/>
                        </a:rPr>
                        <a:t>                        294.543 </a:t>
                      </a:r>
                    </a:p>
                  </a:txBody>
                  <a:tcPr marL="6350" marR="6350" marT="6350" marB="0" anchor="b"/>
                </a:tc>
                <a:tc>
                  <a:txBody>
                    <a:bodyPr/>
                    <a:lstStyle/>
                    <a:p>
                      <a:pPr marL="0" algn="r" defTabSz="914400" rtl="0" eaLnBrk="1" fontAlgn="b" latinLnBrk="0" hangingPunct="1">
                        <a:lnSpc>
                          <a:spcPts val="900"/>
                        </a:lnSpc>
                      </a:pPr>
                      <a:r>
                        <a:rPr lang="it-IT" sz="900" b="1" u="none" strike="noStrike" kern="1200">
                          <a:solidFill>
                            <a:schemeClr val="tx1"/>
                          </a:solidFill>
                          <a:effectLst/>
                          <a:latin typeface="Arial" panose="020B0604020202020204" pitchFamily="34" charset="0"/>
                          <a:ea typeface="+mn-ea"/>
                          <a:cs typeface="Arial" panose="020B0604020202020204" pitchFamily="34" charset="0"/>
                        </a:rPr>
                        <a:t>             12.073.803 </a:t>
                      </a:r>
                    </a:p>
                  </a:txBody>
                  <a:tcPr marL="6350" marR="6350" marT="6350" marB="0" anchor="b"/>
                </a:tc>
                <a:tc>
                  <a:txBody>
                    <a:bodyPr/>
                    <a:lstStyle/>
                    <a:p>
                      <a:pPr marL="0" algn="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-32,8%</a:t>
                      </a:r>
                    </a:p>
                  </a:txBody>
                  <a:tcPr marL="6350" marR="6350" marT="6350" marB="0" anchor="b"/>
                </a:tc>
                <a:tc>
                  <a:txBody>
                    <a:bodyPr/>
                    <a:lstStyle/>
                    <a:p>
                      <a:pPr marL="0" algn="r" defTabSz="914400" rtl="0" eaLnBrk="1" fontAlgn="b" latinLnBrk="0" hangingPunct="1">
                        <a:lnSpc>
                          <a:spcPts val="900"/>
                        </a:lnSpc>
                      </a:pPr>
                      <a:r>
                        <a:rPr lang="it-IT" sz="900" b="1" u="none" strike="noStrike" kern="1200" dirty="0">
                          <a:solidFill>
                            <a:schemeClr val="tx1"/>
                          </a:solidFill>
                          <a:effectLst/>
                          <a:latin typeface="Arial" panose="020B0604020202020204" pitchFamily="34" charset="0"/>
                          <a:ea typeface="+mn-ea"/>
                          <a:cs typeface="Arial" panose="020B0604020202020204" pitchFamily="34" charset="0"/>
                        </a:rPr>
                        <a:t>-28,2%</a:t>
                      </a:r>
                    </a:p>
                  </a:txBody>
                  <a:tcPr marL="6350" marR="6350" marT="6350" marB="0" anchor="b"/>
                </a:tc>
                <a:extLst>
                  <a:ext uri="{0D108BD9-81ED-4DB2-BD59-A6C34878D82A}">
                    <a16:rowId xmlns:a16="http://schemas.microsoft.com/office/drawing/2014/main" val="10014"/>
                  </a:ext>
                </a:extLst>
              </a:tr>
            </a:tbl>
          </a:graphicData>
        </a:graphic>
      </p:graphicFrame>
      <p:pic>
        <p:nvPicPr>
          <p:cNvPr id="4" name="Immagine 3" descr="Immagine che contiene disegnando, cibo, luce&#10;&#10;Descrizione generata automaticamente">
            <a:extLst>
              <a:ext uri="{FF2B5EF4-FFF2-40B4-BE49-F238E27FC236}">
                <a16:creationId xmlns:a16="http://schemas.microsoft.com/office/drawing/2014/main" id="{FBFAD8C4-171E-4906-AD27-1B31446CCF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74091" y="6317252"/>
            <a:ext cx="1547664" cy="640140"/>
          </a:xfrm>
          <a:prstGeom prst="rect">
            <a:avLst/>
          </a:prstGeom>
        </p:spPr>
      </p:pic>
      <p:sp>
        <p:nvSpPr>
          <p:cNvPr id="9" name="Casella di testo 3"/>
          <p:cNvSpPr txBox="1"/>
          <p:nvPr/>
        </p:nvSpPr>
        <p:spPr>
          <a:xfrm>
            <a:off x="107504" y="4005064"/>
            <a:ext cx="5184575" cy="387408"/>
          </a:xfrm>
          <a:prstGeom prst="rect">
            <a:avLst/>
          </a:prstGeom>
          <a:solidFill>
            <a:schemeClr val="accent5">
              <a:lumMod val="60000"/>
              <a:lumOff val="40000"/>
            </a:schemeClr>
          </a:solid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it-IT" sz="900" b="1" i="1" spc="-30" dirty="0">
                <a:solidFill>
                  <a:prstClr val="black"/>
                </a:solidFill>
                <a:latin typeface="Arial" panose="020B0604020202020204" pitchFamily="34" charset="0"/>
                <a:cs typeface="Arial" panose="020B0604020202020204" pitchFamily="34" charset="0"/>
              </a:rPr>
              <a:t>Lo sapevi che</a:t>
            </a:r>
            <a:r>
              <a:rPr lang="it-IT" sz="900" i="1" spc="-30" dirty="0">
                <a:solidFill>
                  <a:prstClr val="black"/>
                </a:solidFill>
                <a:latin typeface="Arial" panose="020B0604020202020204" pitchFamily="34" charset="0"/>
                <a:cs typeface="Arial" panose="020B0604020202020204" pitchFamily="34" charset="0"/>
              </a:rPr>
              <a:t>… i volumi di stipulato del mese di luglio sono i più alti del 2020 e segnano un incremento del 18,7% rispetto al mese di gennaio?</a:t>
            </a:r>
          </a:p>
        </p:txBody>
      </p:sp>
      <p:graphicFrame>
        <p:nvGraphicFramePr>
          <p:cNvPr id="13" name="Grafico 12">
            <a:extLst>
              <a:ext uri="{FF2B5EF4-FFF2-40B4-BE49-F238E27FC236}">
                <a16:creationId xmlns:a16="http://schemas.microsoft.com/office/drawing/2014/main" id="{562FA898-DB5A-4853-AF04-D9EA83EE645A}"/>
              </a:ext>
            </a:extLst>
          </p:cNvPr>
          <p:cNvGraphicFramePr>
            <a:graphicFrameLocks/>
          </p:cNvGraphicFramePr>
          <p:nvPr>
            <p:extLst>
              <p:ext uri="{D42A27DB-BD31-4B8C-83A1-F6EECF244321}">
                <p14:modId xmlns:p14="http://schemas.microsoft.com/office/powerpoint/2010/main" val="630985407"/>
              </p:ext>
            </p:extLst>
          </p:nvPr>
        </p:nvGraphicFramePr>
        <p:xfrm>
          <a:off x="5364089" y="89516"/>
          <a:ext cx="3651447" cy="24033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Grafico 1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251084349"/>
              </p:ext>
            </p:extLst>
          </p:nvPr>
        </p:nvGraphicFramePr>
        <p:xfrm>
          <a:off x="5364088" y="2556973"/>
          <a:ext cx="3651447" cy="195214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800610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8" name="Casella di testo 2"/>
          <p:cNvSpPr txBox="1"/>
          <p:nvPr/>
        </p:nvSpPr>
        <p:spPr>
          <a:xfrm>
            <a:off x="4716016" y="89335"/>
            <a:ext cx="4301771" cy="3078930"/>
          </a:xfrm>
          <a:prstGeom prst="rect">
            <a:avLst/>
          </a:prstGeom>
          <a:solidFill>
            <a:schemeClr val="accent5">
              <a:lumMod val="20000"/>
              <a:lumOff val="80000"/>
            </a:schemeClr>
          </a:solidFill>
          <a:ln w="12700">
            <a:noFill/>
          </a:ln>
          <a:effectLst/>
        </p:spPr>
        <p:style>
          <a:lnRef idx="0">
            <a:schemeClr val="accent1"/>
          </a:lnRef>
          <a:fillRef idx="0">
            <a:schemeClr val="accent1"/>
          </a:fillRef>
          <a:effectRef idx="0">
            <a:schemeClr val="accent1"/>
          </a:effectRef>
          <a:fontRef idx="minor">
            <a:schemeClr val="dk1"/>
          </a:fontRef>
        </p:style>
        <p:txBody>
          <a:bodyPr/>
          <a:lstStyle>
            <a:defPPr>
              <a:defRPr lang="it-IT"/>
            </a:defPPr>
            <a:lvl1pPr algn="just">
              <a:spcBef>
                <a:spcPts val="100"/>
              </a:spcBef>
              <a:defRPr sz="1100" b="1" spc="-30">
                <a:solidFill>
                  <a:schemeClr val="tx1"/>
                </a:solidFill>
                <a:latin typeface="Calibri" panose="020F0502020204030204" pitchFamily="34" charset="0"/>
                <a:cs typeface="Arial" panose="020B0604020202020204" pitchFamily="34" charset="0"/>
              </a:defRPr>
            </a:lvl1pPr>
          </a:lstStyle>
          <a:p>
            <a:pPr lvl="0">
              <a:spcBef>
                <a:spcPct val="0"/>
              </a:spcBef>
              <a:defRPr/>
            </a:pPr>
            <a:r>
              <a:rPr lang="it-IT" b="0" dirty="0">
                <a:solidFill>
                  <a:prstClr val="black"/>
                </a:solidFill>
                <a:latin typeface="Arial" panose="020B0604020202020204" pitchFamily="34" charset="0"/>
              </a:rPr>
              <a:t>Il comparto </a:t>
            </a:r>
            <a:r>
              <a:rPr lang="it-IT" dirty="0">
                <a:solidFill>
                  <a:prstClr val="black"/>
                </a:solidFill>
                <a:latin typeface="Arial" panose="020B0604020202020204" pitchFamily="34" charset="0"/>
              </a:rPr>
              <a:t>strumentale</a:t>
            </a:r>
            <a:r>
              <a:rPr lang="it-IT" b="0" dirty="0">
                <a:solidFill>
                  <a:prstClr val="black"/>
                </a:solidFill>
                <a:latin typeface="Arial" panose="020B0604020202020204" pitchFamily="34" charset="0"/>
              </a:rPr>
              <a:t> mostra, sia per la formula del leasing finanziario sia del leasing operativo, una flessione diffusa in tutte le fasce d’importo. In particolare si osserva un’importante rallentamento delle stipule nella fascia «big ticket» dello strumentale finanziario (-45,7%). Guardando alla dinamica mensile, nel mese di luglio si nota una ripresa che fa segnare una variazione congiunturale complessiva del comparto del +27,5% (+52,6% se si guarda al solo leasing operativo). N</a:t>
            </a:r>
            <a:r>
              <a:rPr lang="it-IT" b="0" dirty="0">
                <a:latin typeface="Arial" panose="020B0604020202020204" pitchFamily="34" charset="0"/>
              </a:rPr>
              <a:t>el leasing </a:t>
            </a:r>
            <a:r>
              <a:rPr lang="it-IT" dirty="0">
                <a:latin typeface="Arial" panose="020B0604020202020204" pitchFamily="34" charset="0"/>
              </a:rPr>
              <a:t>immobiliare</a:t>
            </a:r>
            <a:r>
              <a:rPr lang="it-IT" b="0" dirty="0">
                <a:latin typeface="Arial" panose="020B0604020202020204" pitchFamily="34" charset="0"/>
              </a:rPr>
              <a:t>, la dinamica cumulata dei contratti su beni immobili vede un rallentamento diffuso in tutte le fasce, ma lo stipulato del mese di luglio si attesta su volumi più elevati dall’inizio dell’anno. Anche nel comparto </a:t>
            </a:r>
            <a:r>
              <a:rPr lang="it-IT" dirty="0">
                <a:latin typeface="Arial" panose="020B0604020202020204" pitchFamily="34" charset="0"/>
              </a:rPr>
              <a:t>Auto</a:t>
            </a:r>
            <a:r>
              <a:rPr lang="it-IT" b="0" dirty="0">
                <a:latin typeface="Arial" panose="020B0604020202020204" pitchFamily="34" charset="0"/>
              </a:rPr>
              <a:t>, si osserva una dinamica cumulata in rallentamento per tutti i segmenti sia finanziati in leasing sia in noleggio a lungo termine, mentre si osservano segnali positivi di ripresa dai dati mensili di stipulato: nel mese di luglio si osserva una crescita tendenziale delle immatricolazioni rivolta a tutti i sotto-comparti che porta l’intero settore auto a registrare il +1,1% nel numero delle immatricolazioni e il +14,3% nel valore finanziato, con dinamiche particolarmente positive per le autovetture in leasing.</a:t>
            </a:r>
          </a:p>
          <a:p>
            <a:pPr lvl="0">
              <a:spcBef>
                <a:spcPct val="0"/>
              </a:spcBef>
              <a:defRPr/>
            </a:pPr>
            <a:endParaRPr lang="it-IT" b="0" dirty="0">
              <a:latin typeface="Arial" panose="020B0604020202020204" pitchFamily="34" charset="0"/>
            </a:endParaRPr>
          </a:p>
        </p:txBody>
      </p:sp>
      <p:sp>
        <p:nvSpPr>
          <p:cNvPr id="14" name="Casella di testo 4">
            <a:extLst>
              <a:ext uri="{FF2B5EF4-FFF2-40B4-BE49-F238E27FC236}">
                <a16:creationId xmlns:a16="http://schemas.microsoft.com/office/drawing/2014/main" id="{47C3FEC4-8B78-4D96-9937-51E04291014D}"/>
              </a:ext>
            </a:extLst>
          </p:cNvPr>
          <p:cNvSpPr txBox="1"/>
          <p:nvPr/>
        </p:nvSpPr>
        <p:spPr>
          <a:xfrm>
            <a:off x="383902" y="6324958"/>
            <a:ext cx="7272809" cy="443707"/>
          </a:xfrm>
          <a:prstGeom prst="rect">
            <a:avLst/>
          </a:prstGeom>
          <a:noFill/>
          <a:ln w="12700">
            <a:solidFill>
              <a:schemeClr val="bg1"/>
            </a:solidFill>
          </a:ln>
          <a:effectLst/>
        </p:spPr>
        <p:txBody>
          <a:bodyPr/>
          <a:lstStyle/>
          <a:p>
            <a:pPr algn="ctr" fontAlgn="auto">
              <a:lnSpc>
                <a:spcPct val="150000"/>
              </a:lnSpc>
              <a:spcBef>
                <a:spcPts val="0"/>
              </a:spcBef>
              <a:spcAft>
                <a:spcPts val="0"/>
              </a:spcAft>
              <a:defRPr/>
            </a:pPr>
            <a:r>
              <a:rPr lang="it-IT" sz="900" dirty="0">
                <a:latin typeface="Arial" panose="020B0604020202020204" pitchFamily="34" charset="0"/>
                <a:ea typeface="Calibri"/>
                <a:cs typeface="Arial" panose="020B0604020202020204" pitchFamily="34" charset="0"/>
              </a:rPr>
              <a:t>Per eventuali osservazioni o segnalazioni contattare il Centro Studi e Statistiche.</a:t>
            </a:r>
          </a:p>
          <a:p>
            <a:pPr fontAlgn="auto">
              <a:lnSpc>
                <a:spcPct val="150000"/>
              </a:lnSpc>
              <a:spcBef>
                <a:spcPts val="0"/>
              </a:spcBef>
              <a:spcAft>
                <a:spcPts val="0"/>
              </a:spcAft>
              <a:defRPr/>
            </a:pPr>
            <a:r>
              <a:rPr lang="it-IT" sz="900" dirty="0">
                <a:latin typeface="Arial" panose="020B0604020202020204" pitchFamily="34" charset="0"/>
                <a:ea typeface="Calibri"/>
                <a:cs typeface="Arial" panose="020B0604020202020204" pitchFamily="34" charset="0"/>
              </a:rPr>
              <a:t>Beatrice Tibuzzi, </a:t>
            </a:r>
            <a:r>
              <a:rPr lang="it-IT" sz="900" u="sng" dirty="0">
                <a:solidFill>
                  <a:srgbClr val="0000FF"/>
                </a:solidFill>
                <a:latin typeface="Arial" panose="020B0604020202020204" pitchFamily="34" charset="0"/>
                <a:ea typeface="Calibri"/>
                <a:cs typeface="Arial" panose="020B0604020202020204" pitchFamily="34" charset="0"/>
                <a:hlinkClick r:id="rId4"/>
              </a:rPr>
              <a:t>Beatrice.Tibuzzi@assilea.it</a:t>
            </a:r>
            <a:r>
              <a:rPr lang="it-IT" sz="900" dirty="0">
                <a:latin typeface="Arial" panose="020B0604020202020204" pitchFamily="34" charset="0"/>
                <a:ea typeface="Calibri"/>
                <a:cs typeface="Arial" panose="020B0604020202020204" pitchFamily="34" charset="0"/>
              </a:rPr>
              <a:t> (06 99703625)      Eleonora Pontecorvi, </a:t>
            </a:r>
            <a:r>
              <a:rPr lang="it-IT" sz="900" dirty="0">
                <a:latin typeface="Arial" panose="020B0604020202020204" pitchFamily="34" charset="0"/>
                <a:ea typeface="Calibri"/>
                <a:cs typeface="Arial" panose="020B0604020202020204" pitchFamily="34" charset="0"/>
                <a:hlinkClick r:id="rId5"/>
              </a:rPr>
              <a:t>Eleonora.Pontecorvi@assileaservizi.it</a:t>
            </a:r>
            <a:r>
              <a:rPr lang="it-IT" sz="900" dirty="0">
                <a:latin typeface="Arial" panose="020B0604020202020204" pitchFamily="34" charset="0"/>
                <a:ea typeface="Calibri"/>
                <a:cs typeface="Arial" panose="020B0604020202020204" pitchFamily="34" charset="0"/>
              </a:rPr>
              <a:t> (06 99703647) 	 </a:t>
            </a:r>
          </a:p>
          <a:p>
            <a:pPr algn="just" fontAlgn="auto">
              <a:lnSpc>
                <a:spcPct val="115000"/>
              </a:lnSpc>
              <a:spcBef>
                <a:spcPts val="0"/>
              </a:spcBef>
              <a:spcAft>
                <a:spcPts val="0"/>
              </a:spcAft>
              <a:defRPr/>
            </a:pPr>
            <a:r>
              <a:rPr lang="it-IT" sz="900" dirty="0">
                <a:latin typeface="Arial" panose="020B0604020202020204" pitchFamily="34" charset="0"/>
                <a:ea typeface="Calibri"/>
                <a:cs typeface="Arial" panose="020B0604020202020204" pitchFamily="34" charset="0"/>
              </a:rPr>
              <a:t> </a:t>
            </a:r>
          </a:p>
          <a:p>
            <a:pPr algn="just" fontAlgn="auto">
              <a:lnSpc>
                <a:spcPct val="115000"/>
              </a:lnSpc>
              <a:spcBef>
                <a:spcPts val="0"/>
              </a:spcBef>
              <a:spcAft>
                <a:spcPts val="0"/>
              </a:spcAft>
              <a:defRPr/>
            </a:pPr>
            <a:r>
              <a:rPr lang="it-IT" sz="900" dirty="0">
                <a:latin typeface="Arial" panose="020B0604020202020204" pitchFamily="34" charset="0"/>
                <a:ea typeface="Calibri"/>
                <a:cs typeface="Arial" panose="020B0604020202020204" pitchFamily="34" charset="0"/>
              </a:rPr>
              <a:t> </a:t>
            </a:r>
          </a:p>
          <a:p>
            <a:pPr algn="just" fontAlgn="auto">
              <a:lnSpc>
                <a:spcPct val="115000"/>
              </a:lnSpc>
              <a:spcBef>
                <a:spcPts val="0"/>
              </a:spcBef>
              <a:spcAft>
                <a:spcPts val="0"/>
              </a:spcAft>
              <a:defRPr/>
            </a:pPr>
            <a:r>
              <a:rPr lang="it-IT" sz="900" dirty="0">
                <a:latin typeface="Arial" panose="020B0604020202020204" pitchFamily="34" charset="0"/>
                <a:ea typeface="Calibri"/>
                <a:cs typeface="Arial" panose="020B0604020202020204" pitchFamily="34" charset="0"/>
              </a:rPr>
              <a:t> </a:t>
            </a:r>
          </a:p>
          <a:p>
            <a:pPr algn="just" fontAlgn="auto">
              <a:lnSpc>
                <a:spcPct val="115000"/>
              </a:lnSpc>
              <a:spcBef>
                <a:spcPts val="0"/>
              </a:spcBef>
              <a:spcAft>
                <a:spcPts val="0"/>
              </a:spcAft>
              <a:defRPr/>
            </a:pPr>
            <a:r>
              <a:rPr lang="it-IT" sz="900" dirty="0">
                <a:latin typeface="Arial" panose="020B0604020202020204" pitchFamily="34" charset="0"/>
                <a:ea typeface="Calibri"/>
                <a:cs typeface="Arial" panose="020B0604020202020204" pitchFamily="34" charset="0"/>
              </a:rPr>
              <a:t> </a:t>
            </a:r>
          </a:p>
          <a:p>
            <a:pPr algn="just" fontAlgn="auto">
              <a:lnSpc>
                <a:spcPct val="115000"/>
              </a:lnSpc>
              <a:spcBef>
                <a:spcPts val="0"/>
              </a:spcBef>
              <a:spcAft>
                <a:spcPts val="0"/>
              </a:spcAft>
              <a:defRPr/>
            </a:pPr>
            <a:r>
              <a:rPr lang="it-IT" sz="900" dirty="0">
                <a:latin typeface="Arial" panose="020B0604020202020204" pitchFamily="34" charset="0"/>
                <a:ea typeface="Calibri"/>
                <a:cs typeface="Arial" panose="020B0604020202020204" pitchFamily="34" charset="0"/>
              </a:rPr>
              <a:t> </a:t>
            </a:r>
          </a:p>
          <a:p>
            <a:pPr algn="just" fontAlgn="auto">
              <a:lnSpc>
                <a:spcPct val="115000"/>
              </a:lnSpc>
              <a:spcBef>
                <a:spcPts val="0"/>
              </a:spcBef>
              <a:spcAft>
                <a:spcPts val="0"/>
              </a:spcAft>
              <a:defRPr/>
            </a:pPr>
            <a:r>
              <a:rPr lang="it-IT" sz="900" dirty="0">
                <a:latin typeface="Arial" panose="020B0604020202020204" pitchFamily="34" charset="0"/>
                <a:ea typeface="Calibri"/>
                <a:cs typeface="Arial" panose="020B0604020202020204" pitchFamily="34" charset="0"/>
              </a:rPr>
              <a:t> </a:t>
            </a:r>
          </a:p>
          <a:p>
            <a:pPr algn="just" fontAlgn="auto">
              <a:lnSpc>
                <a:spcPct val="115000"/>
              </a:lnSpc>
              <a:spcBef>
                <a:spcPts val="0"/>
              </a:spcBef>
              <a:spcAft>
                <a:spcPts val="0"/>
              </a:spcAft>
              <a:defRPr/>
            </a:pPr>
            <a:r>
              <a:rPr lang="it-IT" sz="900" dirty="0">
                <a:latin typeface="Arial" panose="020B0604020202020204" pitchFamily="34" charset="0"/>
                <a:ea typeface="Calibri"/>
                <a:cs typeface="Arial" panose="020B0604020202020204" pitchFamily="34" charset="0"/>
              </a:rPr>
              <a:t> </a:t>
            </a:r>
          </a:p>
          <a:p>
            <a:pPr algn="just" fontAlgn="auto">
              <a:lnSpc>
                <a:spcPct val="115000"/>
              </a:lnSpc>
              <a:spcBef>
                <a:spcPts val="0"/>
              </a:spcBef>
              <a:spcAft>
                <a:spcPts val="0"/>
              </a:spcAft>
              <a:defRPr/>
            </a:pPr>
            <a:r>
              <a:rPr lang="it-IT" sz="900" dirty="0">
                <a:latin typeface="Arial" panose="020B0604020202020204" pitchFamily="34" charset="0"/>
                <a:ea typeface="Calibri"/>
                <a:cs typeface="Arial" panose="020B0604020202020204" pitchFamily="34" charset="0"/>
              </a:rPr>
              <a:t> </a:t>
            </a:r>
          </a:p>
        </p:txBody>
      </p:sp>
      <p:pic>
        <p:nvPicPr>
          <p:cNvPr id="10" name="Immagine 9" descr="Immagine che contiene disegnando, cibo, luce&#10;&#10;Descrizione generata automaticamente">
            <a:extLst>
              <a:ext uri="{FF2B5EF4-FFF2-40B4-BE49-F238E27FC236}">
                <a16:creationId xmlns:a16="http://schemas.microsoft.com/office/drawing/2014/main" id="{585F829C-DD7F-44D0-B02E-1E110CE1AA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74091" y="6317252"/>
            <a:ext cx="1547664" cy="640140"/>
          </a:xfrm>
          <a:prstGeom prst="rect">
            <a:avLst/>
          </a:prstGeom>
        </p:spPr>
      </p:pic>
      <p:graphicFrame>
        <p:nvGraphicFramePr>
          <p:cNvPr id="9" name="Grafico 8">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3671022703"/>
              </p:ext>
            </p:extLst>
          </p:nvPr>
        </p:nvGraphicFramePr>
        <p:xfrm>
          <a:off x="4716015" y="3246026"/>
          <a:ext cx="4301772" cy="307893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Grafico 10">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3832747210"/>
              </p:ext>
            </p:extLst>
          </p:nvPr>
        </p:nvGraphicFramePr>
        <p:xfrm>
          <a:off x="126213" y="3246026"/>
          <a:ext cx="4485834" cy="307893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Grafico 11">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799966051"/>
              </p:ext>
            </p:extLst>
          </p:nvPr>
        </p:nvGraphicFramePr>
        <p:xfrm>
          <a:off x="126213" y="89335"/>
          <a:ext cx="4485834" cy="307893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25987661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18159</TotalTime>
  <Words>888</Words>
  <Application>Microsoft Office PowerPoint</Application>
  <PresentationFormat>Presentazione su schermo (4:3)</PresentationFormat>
  <Paragraphs>115</Paragraphs>
  <Slides>2</Slides>
  <Notes>2</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vt:i4>
      </vt:variant>
    </vt:vector>
  </HeadingPairs>
  <TitlesOfParts>
    <vt:vector size="5" baseType="lpstr">
      <vt:lpstr>Arial</vt:lpstr>
      <vt:lpstr>Calibri</vt:lpstr>
      <vt:lpstr>Tema di Office</vt:lpstr>
      <vt:lpstr>Presentazione standard di PowerPoint</vt:lpstr>
      <vt:lpstr>Presentazione standard di PowerPoint</vt:lpstr>
    </vt:vector>
  </TitlesOfParts>
  <Company>Assilea Servizi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Nisi</dc:creator>
  <cp:lastModifiedBy>Eleonora Pontecorvi</cp:lastModifiedBy>
  <cp:revision>2236</cp:revision>
  <cp:lastPrinted>2020-02-21T12:06:58Z</cp:lastPrinted>
  <dcterms:created xsi:type="dcterms:W3CDTF">2013-04-30T13:06:13Z</dcterms:created>
  <dcterms:modified xsi:type="dcterms:W3CDTF">2020-08-27T11:33:50Z</dcterms:modified>
</cp:coreProperties>
</file>