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71" r:id="rId3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onora Pontecorvi" initials="EP" lastIdx="1" clrIdx="0">
    <p:extLst>
      <p:ext uri="{19B8F6BF-5375-455C-9EA6-DF929625EA0E}">
        <p15:presenceInfo xmlns:p15="http://schemas.microsoft.com/office/powerpoint/2012/main" userId="S::eleonora.pontecorvi@assilea.it::2571e960-6926-42ae-b2b2-434a5256d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74CCDE"/>
    <a:srgbClr val="DBEEF4"/>
    <a:srgbClr val="25C6FF"/>
    <a:srgbClr val="C081FF"/>
    <a:srgbClr val="558ED5"/>
    <a:srgbClr val="82CE70"/>
    <a:srgbClr val="3E84EC"/>
    <a:srgbClr val="4BACC6"/>
    <a:srgbClr val="F1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3280" autoAdjust="0"/>
  </p:normalViewPr>
  <p:slideViewPr>
    <p:cSldViewPr>
      <p:cViewPr varScale="1">
        <p:scale>
          <a:sx n="106" d="100"/>
          <a:sy n="106" d="100"/>
        </p:scale>
        <p:origin x="225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35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rive%20condivisi\Area_Studi_e_Statistiche\dati%20economici%20e%20statistiche\STATISTICHE\Stipulato\2020\settembre\GRAFICI%20ppt%20template%20+%20immatricolazion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%20condivisi\Area_Studi_e_Statistiche\dati%20economici%20e%20statistiche\STATISTICHE\Stipulato\2020\settembre\GRAFICI%20ppt%20template%20+%20immatricolazio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221711496370753E-2"/>
          <c:y val="0.27375451979024168"/>
          <c:w val="0.48825479645335212"/>
          <c:h val="0.57547218533512445"/>
        </c:manualLayout>
      </c:layout>
      <c:pieChart>
        <c:varyColors val="1"/>
        <c:ser>
          <c:idx val="0"/>
          <c:order val="0"/>
          <c:tx>
            <c:strRef>
              <c:f>'STIPULATO MENSILE'!$A$124:$A$128</c:f>
              <c:strCache>
                <c:ptCount val="5"/>
                <c:pt idx="0">
                  <c:v> Auto </c:v>
                </c:pt>
                <c:pt idx="1">
                  <c:v> Strumentale </c:v>
                </c:pt>
                <c:pt idx="2">
                  <c:v> Aeronavale e ferroviario </c:v>
                </c:pt>
                <c:pt idx="3">
                  <c:v> Immobiliare </c:v>
                </c:pt>
                <c:pt idx="4">
                  <c:v> Energy 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777-4DF4-9F43-9BA66483EF0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4777-4DF4-9F43-9BA66483EF0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4777-4DF4-9F43-9BA66483EF00}"/>
              </c:ext>
            </c:extLst>
          </c:dPt>
          <c:dPt>
            <c:idx val="3"/>
            <c:bubble3D val="0"/>
            <c:spPr>
              <a:solidFill>
                <a:srgbClr val="C081FF"/>
              </a:solidFill>
            </c:spPr>
            <c:extLst>
              <c:ext xmlns:c16="http://schemas.microsoft.com/office/drawing/2014/chart" uri="{C3380CC4-5D6E-409C-BE32-E72D297353CC}">
                <c16:uniqueId val="{00000007-4777-4DF4-9F43-9BA66483EF00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777-4DF4-9F43-9BA66483EF0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'STIPULATO MENSILE'!$A$124:$A$128</c:f>
              <c:strCache>
                <c:ptCount val="5"/>
                <c:pt idx="0">
                  <c:v> Auto </c:v>
                </c:pt>
                <c:pt idx="1">
                  <c:v> Strumentale </c:v>
                </c:pt>
                <c:pt idx="2">
                  <c:v> Aeronavale e ferroviario </c:v>
                </c:pt>
                <c:pt idx="3">
                  <c:v> Immobiliare </c:v>
                </c:pt>
                <c:pt idx="4">
                  <c:v> Energy </c:v>
                </c:pt>
              </c:strCache>
            </c:strRef>
          </c:cat>
          <c:val>
            <c:numRef>
              <c:f>'STIPULATO MENSILE'!$B$124:$B$128</c:f>
              <c:numCache>
                <c:formatCode>0.0%</c:formatCode>
                <c:ptCount val="5"/>
                <c:pt idx="0">
                  <c:v>0.52610000000000001</c:v>
                </c:pt>
                <c:pt idx="1">
                  <c:v>0.32289999999999996</c:v>
                </c:pt>
                <c:pt idx="2">
                  <c:v>2.76E-2</c:v>
                </c:pt>
                <c:pt idx="3">
                  <c:v>0.12230000000000001</c:v>
                </c:pt>
                <c:pt idx="4">
                  <c:v>1.1999999999999999E-3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7-4DF4-9F43-9BA66483EF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757099101507134"/>
          <c:y val="0.36606475961268442"/>
          <c:w val="0.44895093672428033"/>
          <c:h val="0.39857335697837531"/>
        </c:manualLayout>
      </c:layout>
      <c:overlay val="0"/>
      <c:txPr>
        <a:bodyPr/>
        <a:lstStyle/>
        <a:p>
          <a:pPr rtl="0">
            <a:defRPr sz="900"/>
          </a:pPr>
          <a:endParaRPr lang="it-IT"/>
        </a:p>
      </c:txPr>
    </c:legend>
    <c:plotVisOnly val="1"/>
    <c:dispBlanksAs val="gap"/>
    <c:showDLblsOverMax val="0"/>
  </c:chart>
  <c:spPr>
    <a:ln>
      <a:solidFill>
        <a:srgbClr val="DBEEF4"/>
      </a:solidFill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200" b="1" i="0" u="none" strike="noStrike" baseline="0" dirty="0"/>
              <a:t>Stipulato leasing AUTO  nel 3° trim dell’anno (€ m)</a:t>
            </a:r>
            <a:endParaRPr lang="it-IT" sz="1200" dirty="0"/>
          </a:p>
        </c:rich>
      </c:tx>
      <c:layout>
        <c:manualLayout>
          <c:xMode val="edge"/>
          <c:yMode val="edge"/>
          <c:x val="0.14126019896094408"/>
          <c:y val="2.737899577909731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'STIPULATO MENSILE'!$I$164</c:f>
              <c:strCache>
                <c:ptCount val="1"/>
                <c:pt idx="0">
                  <c:v>3° trim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'STIPULATO MENSILE'!$J$163:$N$163</c:f>
              <c:strCache>
                <c:ptCount val="5"/>
                <c:pt idx="0">
                  <c:v>Autovetture in leasing</c:v>
                </c:pt>
                <c:pt idx="1">
                  <c:v>Autovetture in NLT</c:v>
                </c:pt>
                <c:pt idx="2">
                  <c:v>Veicoli commerciali in leasing</c:v>
                </c:pt>
                <c:pt idx="3">
                  <c:v>Veicoli commerciali in NLT</c:v>
                </c:pt>
                <c:pt idx="4">
                  <c:v>Veicoli industriali</c:v>
                </c:pt>
              </c:strCache>
            </c:strRef>
          </c:cat>
          <c:val>
            <c:numRef>
              <c:f>'STIPULATO MENSILE'!$J$164:$N$164</c:f>
              <c:numCache>
                <c:formatCode>\€\ #,##0</c:formatCode>
                <c:ptCount val="5"/>
                <c:pt idx="0">
                  <c:v>532101</c:v>
                </c:pt>
                <c:pt idx="1">
                  <c:v>1275139</c:v>
                </c:pt>
                <c:pt idx="2">
                  <c:v>291442</c:v>
                </c:pt>
                <c:pt idx="3">
                  <c:v>160800</c:v>
                </c:pt>
                <c:pt idx="4">
                  <c:v>378066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4-4466-A022-B0F8E1401B5A}"/>
            </c:ext>
          </c:extLst>
        </c:ser>
        <c:ser>
          <c:idx val="1"/>
          <c:order val="1"/>
          <c:tx>
            <c:strRef>
              <c:f>'STIPULATO MENSILE'!$I$165</c:f>
              <c:strCache>
                <c:ptCount val="1"/>
                <c:pt idx="0">
                  <c:v>3° trim 2020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cat>
            <c:strRef>
              <c:f>'STIPULATO MENSILE'!$J$163:$N$163</c:f>
              <c:strCache>
                <c:ptCount val="5"/>
                <c:pt idx="0">
                  <c:v>Autovetture in leasing</c:v>
                </c:pt>
                <c:pt idx="1">
                  <c:v>Autovetture in NLT</c:v>
                </c:pt>
                <c:pt idx="2">
                  <c:v>Veicoli commerciali in leasing</c:v>
                </c:pt>
                <c:pt idx="3">
                  <c:v>Veicoli commerciali in NLT</c:v>
                </c:pt>
                <c:pt idx="4">
                  <c:v>Veicoli industriali</c:v>
                </c:pt>
              </c:strCache>
            </c:strRef>
          </c:cat>
          <c:val>
            <c:numRef>
              <c:f>'STIPULATO MENSILE'!$J$165:$N$165</c:f>
              <c:numCache>
                <c:formatCode>\€\ #,##0</c:formatCode>
                <c:ptCount val="5"/>
                <c:pt idx="0">
                  <c:v>690069</c:v>
                </c:pt>
                <c:pt idx="1">
                  <c:v>1331068</c:v>
                </c:pt>
                <c:pt idx="2">
                  <c:v>318019</c:v>
                </c:pt>
                <c:pt idx="3">
                  <c:v>191287</c:v>
                </c:pt>
                <c:pt idx="4">
                  <c:v>447910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4-4466-A022-B0F8E1401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487296"/>
        <c:axId val="116488832"/>
      </c:barChart>
      <c:scatterChart>
        <c:scatterStyle val="lineMarker"/>
        <c:varyColors val="0"/>
        <c:ser>
          <c:idx val="2"/>
          <c:order val="2"/>
          <c:tx>
            <c:strRef>
              <c:f>'STIPULATO MENSILE'!$I$166</c:f>
              <c:strCache>
                <c:ptCount val="1"/>
                <c:pt idx="0">
                  <c:v>Var.%</c:v>
                </c:pt>
              </c:strCache>
            </c:strRef>
          </c:tx>
          <c:spPr>
            <a:ln w="28575">
              <a:solidFill>
                <a:srgbClr val="F79646"/>
              </a:solidFill>
            </a:ln>
          </c:spPr>
          <c:marker>
            <c:symbol val="circle"/>
            <c:size val="8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rgbClr val="F7964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'STIPULATO MENSILE'!$J$163:$N$163</c:f>
              <c:strCache>
                <c:ptCount val="5"/>
                <c:pt idx="0">
                  <c:v>Autovetture in leasing</c:v>
                </c:pt>
                <c:pt idx="1">
                  <c:v>Autovetture in NLT</c:v>
                </c:pt>
                <c:pt idx="2">
                  <c:v>Veicoli commerciali in leasing</c:v>
                </c:pt>
                <c:pt idx="3">
                  <c:v>Veicoli commerciali in NLT</c:v>
                </c:pt>
                <c:pt idx="4">
                  <c:v>Veicoli industriali</c:v>
                </c:pt>
              </c:strCache>
            </c:strRef>
          </c:xVal>
          <c:yVal>
            <c:numRef>
              <c:f>'STIPULATO MENSILE'!$J$166:$N$166</c:f>
              <c:numCache>
                <c:formatCode>0.0%</c:formatCode>
                <c:ptCount val="5"/>
                <c:pt idx="0">
                  <c:v>0.2968759690359537</c:v>
                </c:pt>
                <c:pt idx="1">
                  <c:v>4.3861100632950567E-2</c:v>
                </c:pt>
                <c:pt idx="2">
                  <c:v>9.1191386279259712E-2</c:v>
                </c:pt>
                <c:pt idx="3">
                  <c:v>0.18959577114427861</c:v>
                </c:pt>
                <c:pt idx="4">
                  <c:v>0.18474023054175737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A4-4466-A022-B0F8E1401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00352"/>
        <c:axId val="116498816"/>
      </c:scatterChart>
      <c:catAx>
        <c:axId val="11648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b" anchorCtr="1"/>
          <a:lstStyle/>
          <a:p>
            <a:pPr>
              <a:defRPr sz="800"/>
            </a:pPr>
            <a:endParaRPr lang="it-IT"/>
          </a:p>
        </c:txPr>
        <c:crossAx val="116488832"/>
        <c:crosses val="autoZero"/>
        <c:auto val="1"/>
        <c:lblAlgn val="ctr"/>
        <c:lblOffset val="100"/>
        <c:noMultiLvlLbl val="0"/>
      </c:catAx>
      <c:valAx>
        <c:axId val="116488832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6487296"/>
        <c:crosses val="autoZero"/>
        <c:crossBetween val="between"/>
      </c:valAx>
      <c:valAx>
        <c:axId val="116498816"/>
        <c:scaling>
          <c:orientation val="minMax"/>
        </c:scaling>
        <c:delete val="0"/>
        <c:axPos val="r"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6500352"/>
        <c:crosses val="max"/>
        <c:crossBetween val="midCat"/>
      </c:valAx>
      <c:valAx>
        <c:axId val="11650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6498816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800" b="1"/>
          </a:pPr>
          <a:endParaRPr lang="it-IT"/>
        </a:p>
      </c:txPr>
    </c:legend>
    <c:plotVisOnly val="1"/>
    <c:dispBlanksAs val="gap"/>
    <c:showDLblsOverMax val="0"/>
  </c:chart>
  <c:spPr>
    <a:ln>
      <a:solidFill>
        <a:srgbClr val="4BACC6">
          <a:lumMod val="20000"/>
          <a:lumOff val="80000"/>
        </a:srgb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Dinamica mensile dello stipulato </a:t>
            </a:r>
          </a:p>
          <a:p>
            <a:pPr>
              <a:defRPr b="1"/>
            </a:pPr>
            <a:r>
              <a:rPr lang="it-IT" b="1"/>
              <a:t>(Var. % su mese corrispondente)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3459569287499251"/>
          <c:y val="0.22863373918603633"/>
          <c:w val="0.82714555304535109"/>
          <c:h val="0.51237349613114158"/>
        </c:manualLayout>
      </c:layout>
      <c:lineChart>
        <c:grouping val="standard"/>
        <c:varyColors val="0"/>
        <c:ser>
          <c:idx val="0"/>
          <c:order val="0"/>
          <c:tx>
            <c:strRef>
              <c:f>'dinamica mensile'!$J$6</c:f>
              <c:strCache>
                <c:ptCount val="1"/>
                <c:pt idx="0">
                  <c:v>numero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'dinamica mensile'!$H$7:$I$27</c:f>
              <c:multiLvlStrCache>
                <c:ptCount val="21"/>
                <c:lvl>
                  <c:pt idx="0">
                    <c:v>gen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mag</c:v>
                  </c:pt>
                  <c:pt idx="5">
                    <c:v>giu</c:v>
                  </c:pt>
                  <c:pt idx="6">
                    <c:v>lug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ott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gen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mag</c:v>
                  </c:pt>
                  <c:pt idx="17">
                    <c:v>giu</c:v>
                  </c:pt>
                  <c:pt idx="18">
                    <c:v>lug</c:v>
                  </c:pt>
                  <c:pt idx="19">
                    <c:v>ago</c:v>
                  </c:pt>
                  <c:pt idx="20">
                    <c:v>set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'dinamica mensile'!$J$7:$J$27</c:f>
              <c:numCache>
                <c:formatCode>0.0#"%"</c:formatCode>
                <c:ptCount val="21"/>
                <c:pt idx="0">
                  <c:v>-19.55</c:v>
                </c:pt>
                <c:pt idx="1">
                  <c:v>-14.21</c:v>
                </c:pt>
                <c:pt idx="2">
                  <c:v>-11.02</c:v>
                </c:pt>
                <c:pt idx="3">
                  <c:v>3.62</c:v>
                </c:pt>
                <c:pt idx="4">
                  <c:v>1.29</c:v>
                </c:pt>
                <c:pt idx="5">
                  <c:v>-3.43</c:v>
                </c:pt>
                <c:pt idx="6">
                  <c:v>-0.16</c:v>
                </c:pt>
                <c:pt idx="7">
                  <c:v>-12.08</c:v>
                </c:pt>
                <c:pt idx="8">
                  <c:v>17.510000000000002</c:v>
                </c:pt>
                <c:pt idx="9">
                  <c:v>3.43</c:v>
                </c:pt>
                <c:pt idx="10">
                  <c:v>8.65</c:v>
                </c:pt>
                <c:pt idx="11">
                  <c:v>13.43</c:v>
                </c:pt>
                <c:pt idx="12">
                  <c:v>4.82</c:v>
                </c:pt>
                <c:pt idx="13">
                  <c:v>4.45</c:v>
                </c:pt>
                <c:pt idx="14">
                  <c:v>-64.3</c:v>
                </c:pt>
                <c:pt idx="15">
                  <c:v>-81.73</c:v>
                </c:pt>
                <c:pt idx="16">
                  <c:v>-48.5</c:v>
                </c:pt>
                <c:pt idx="17">
                  <c:v>-19.16</c:v>
                </c:pt>
                <c:pt idx="18">
                  <c:v>-3.45</c:v>
                </c:pt>
                <c:pt idx="19">
                  <c:v>-4.67</c:v>
                </c:pt>
                <c:pt idx="2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70-4342-87E9-1930C10A8C58}"/>
            </c:ext>
          </c:extLst>
        </c:ser>
        <c:ser>
          <c:idx val="1"/>
          <c:order val="1"/>
          <c:tx>
            <c:strRef>
              <c:f>'dinamica mensile'!$K$6</c:f>
              <c:strCache>
                <c:ptCount val="1"/>
                <c:pt idx="0">
                  <c:v>valore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'dinamica mensile'!$H$7:$I$27</c:f>
              <c:multiLvlStrCache>
                <c:ptCount val="21"/>
                <c:lvl>
                  <c:pt idx="0">
                    <c:v>gen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mag</c:v>
                  </c:pt>
                  <c:pt idx="5">
                    <c:v>giu</c:v>
                  </c:pt>
                  <c:pt idx="6">
                    <c:v>lug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ott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gen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mag</c:v>
                  </c:pt>
                  <c:pt idx="17">
                    <c:v>giu</c:v>
                  </c:pt>
                  <c:pt idx="18">
                    <c:v>lug</c:v>
                  </c:pt>
                  <c:pt idx="19">
                    <c:v>ago</c:v>
                  </c:pt>
                  <c:pt idx="20">
                    <c:v>set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'dinamica mensile'!$K$7:$K$27</c:f>
              <c:numCache>
                <c:formatCode>0.0#"%"</c:formatCode>
                <c:ptCount val="21"/>
                <c:pt idx="0">
                  <c:v>-13.56</c:v>
                </c:pt>
                <c:pt idx="1">
                  <c:v>-12.94</c:v>
                </c:pt>
                <c:pt idx="2">
                  <c:v>-16.25</c:v>
                </c:pt>
                <c:pt idx="3">
                  <c:v>3.01</c:v>
                </c:pt>
                <c:pt idx="4">
                  <c:v>-9.7899999999999991</c:v>
                </c:pt>
                <c:pt idx="5">
                  <c:v>-8.4600000000000009</c:v>
                </c:pt>
                <c:pt idx="6">
                  <c:v>-2.5099999999999998</c:v>
                </c:pt>
                <c:pt idx="7">
                  <c:v>-4.09</c:v>
                </c:pt>
                <c:pt idx="8">
                  <c:v>2.52</c:v>
                </c:pt>
                <c:pt idx="9">
                  <c:v>12.98</c:v>
                </c:pt>
                <c:pt idx="10">
                  <c:v>6.43</c:v>
                </c:pt>
                <c:pt idx="11">
                  <c:v>9.2799999999999994</c:v>
                </c:pt>
                <c:pt idx="12">
                  <c:v>5.92</c:v>
                </c:pt>
                <c:pt idx="13">
                  <c:v>4.3899999999999997</c:v>
                </c:pt>
                <c:pt idx="14">
                  <c:v>-57.35</c:v>
                </c:pt>
                <c:pt idx="15">
                  <c:v>-67.290000000000006</c:v>
                </c:pt>
                <c:pt idx="16">
                  <c:v>-38.090000000000003</c:v>
                </c:pt>
                <c:pt idx="17">
                  <c:v>-22.49</c:v>
                </c:pt>
                <c:pt idx="18">
                  <c:v>-5.85</c:v>
                </c:pt>
                <c:pt idx="19">
                  <c:v>-4.46</c:v>
                </c:pt>
                <c:pt idx="20">
                  <c:v>-0.84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70-4342-87E9-1930C10A8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939200"/>
        <c:axId val="482940512"/>
      </c:lineChart>
      <c:catAx>
        <c:axId val="4829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82940512"/>
        <c:crosses val="autoZero"/>
        <c:auto val="1"/>
        <c:lblAlgn val="ctr"/>
        <c:lblOffset val="100"/>
        <c:noMultiLvlLbl val="0"/>
      </c:catAx>
      <c:valAx>
        <c:axId val="4829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#&quot;%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829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82445539413409"/>
          <c:y val="0.51846842303578833"/>
          <c:w val="0.412729415837224"/>
          <c:h val="7.950585682090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DBEEF4"/>
      </a:solidFill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7EAD-E327-49C8-9715-3813B851C7C5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55AB8-5BAB-4640-B63D-B90AD57C0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1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45862" cy="4974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8"/>
            <a:ext cx="2945862" cy="4974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A32042-D2C3-44D7-876D-9E07CF9FF64A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715407"/>
            <a:ext cx="5438748" cy="446747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29273"/>
            <a:ext cx="2945862" cy="497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F527F-FF1D-4A1A-835E-39AB61B7327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8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6AC2E-8E5A-4FC8-9C0F-D205875CD58C}" type="slidenum">
              <a:rPr lang="en-GB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8904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dirty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2A70F-6BA0-4967-BF11-C43CA0E3C406}" type="slidenum">
              <a:rPr lang="en-GB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3751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51EE-A7CA-49B1-95E4-449BB0AF04DC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3ABF-60E7-4F2A-8BB9-6731C28ED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63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FC6E-6DB1-4A4A-9B2A-FEA53F003BD7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C631-7341-4AEF-8B2A-9C6017565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8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BEA3-44D9-45A2-AD8B-D79C70EF8F2C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23C8-51A8-4624-BA02-2D2C16F2B4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62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F828-68B5-4D06-B1F3-72AFA1809AAC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5A9E-FDB0-4F50-80C0-41D2EE6CC1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7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0D73-8F62-430B-8CC4-D41CBE3D88B5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E126-3264-45F8-A416-D33F36EAB6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2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0E88-72D5-4889-86F4-46061D428161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F716-24E2-41E7-BF37-C1A9CE576D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B9D5-4E5D-4FAC-827C-C63AC4D02B0C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556A-84E6-4348-B63C-B71E7FF174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70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BDDD-F7C4-46BD-A529-A1C36AAFECE8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AA5-510D-4B28-8C4D-7088940CB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4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6A5C-3211-445A-898E-61D189843181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F0E4-EFBE-4684-BAB6-9BAFBB0CDA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F19D-4237-4B10-949F-5FF07011E32E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170F-9286-400E-87C2-D5FB8EDCE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4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41C1-4431-4A9D-9237-8C709FA00551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98DA-9B7B-4694-AA01-464D400248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0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2C30A-A3EE-4EC4-BA2F-97CD001D1FC5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8E8B5-6594-4B37-9455-C209545B00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ce.Tibuzzi@assilea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hyperlink" Target="mailto:Eleonora.Pontecorvi@assileaservizi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Eleonora.Pontecorvi@assileaservizi.it" TargetMode="External"/><Relationship Id="rId4" Type="http://schemas.openxmlformats.org/officeDocument/2006/relationships/hyperlink" Target="mailto:Beatrice.Tibuzzi@assile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35F338-1D42-45C9-A8FC-47681A9813FF}"/>
              </a:ext>
            </a:extLst>
          </p:cNvPr>
          <p:cNvSpPr txBox="1"/>
          <p:nvPr/>
        </p:nvSpPr>
        <p:spPr>
          <a:xfrm>
            <a:off x="75572" y="3851945"/>
            <a:ext cx="3944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(*) Fonte: elaborazioni Assilea su dati Centro Studi e Statistiche UNRAE</a:t>
            </a:r>
          </a:p>
        </p:txBody>
      </p:sp>
      <p:sp>
        <p:nvSpPr>
          <p:cNvPr id="15" name="Casella di testo 4">
            <a:extLst>
              <a:ext uri="{FF2B5EF4-FFF2-40B4-BE49-F238E27FC236}">
                <a16:creationId xmlns:a16="http://schemas.microsoft.com/office/drawing/2014/main" id="{2640F2F1-AED0-4FDD-88AB-FAA2B2B4F4C8}"/>
              </a:ext>
            </a:extLst>
          </p:cNvPr>
          <p:cNvSpPr txBox="1"/>
          <p:nvPr/>
        </p:nvSpPr>
        <p:spPr>
          <a:xfrm>
            <a:off x="383902" y="6381328"/>
            <a:ext cx="7272809" cy="44370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 eventuali osservazioni o segnalazioni contattare il Centro Studi e Statistiche.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Beatrice Tibuzzi, </a:t>
            </a:r>
            <a:r>
              <a:rPr lang="it-IT" sz="900" u="sng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Beatrice.Tibuzzi@assilea.it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99703625)      Eleonora Pontecorvi, 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Eleonora.Pontecorvi@assileaservizi.it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99703647) 	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Casella di testo 2"/>
          <p:cNvSpPr txBox="1"/>
          <p:nvPr/>
        </p:nvSpPr>
        <p:spPr>
          <a:xfrm>
            <a:off x="107504" y="4106350"/>
            <a:ext cx="8928992" cy="223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BEEF4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primi nove mesi del 2019, il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mercato del leasing e del noleggio a lungo termine 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 oltre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 mila nuovi contratti 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un valore dei nuovi finanziamenti pari a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 miliardi di euro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Rispetto alla dinamica dei primi nove mesi dello scorso anno si conferma ancora una pesante flessione (-27,9% in numero e -23,6% in valore) che riflette il trend cumulato dei principali comparti. </a:t>
            </a:r>
          </a:p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comparto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tuttavia, grazie all’efficacia della politica degli incentivi, mostra importanti segnali di ripresa: +4,9% nel numero e +7,2% nei valori finanziati nel solo mese di settembre, con dinamiche positive sia nel leasing finanziario che nel NLT, sia nel comparto delle autovetture, che in quello dei veicoli commerciali e industriali.</a:t>
            </a:r>
          </a:p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comparto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Strumentale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vede, invece, diminuire il numero dei nuovi contratti e i relativi valori di circa il -24,5%, con pesanti flessioni sia nel leasing operativo che nel leasing finanziario. Risulta in flessione anche il leasing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Immobiliare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(-27,3% in numero e -30,1% in valore), con contrazioni sia sul costruito che sul da costruire. </a:t>
            </a:r>
          </a:p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contrario, nel comparto dell’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Aeronavale e ferroviario 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osserva un’importante crescita nel valore delle stipule (+14,5%) spinta dalla brillante performance della nautica da diporto che cresce di oltre il 10% rispetto allo scorso anno; del resto, già nel periodo da gennaio ad agosto del 2020 si era stipulato più di quanto visto nel comparto nell’intero 2019. </a:t>
            </a:r>
            <a:r>
              <a:rPr lang="it-IT" sz="1100" dirty="0">
                <a:latin typeface="Arial" panose="020B0604020202020204" pitchFamily="34" charset="0"/>
              </a:rPr>
              <a:t>Tale dinamica mostra un’anticipazione delle decisioni di spesa nel comparto della nautica da diporto in vista dell’imminente modifica dell’attuale calcolo dell’imponibile IVA.</a:t>
            </a:r>
          </a:p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1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92BD7C3-4137-43C5-8680-8C429B252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21191"/>
              </p:ext>
            </p:extLst>
          </p:nvPr>
        </p:nvGraphicFramePr>
        <p:xfrm>
          <a:off x="107504" y="89516"/>
          <a:ext cx="5184575" cy="373539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5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STIPULATO LEASING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GEN-SETT 2020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(migliaia di  Euro)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 Numero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Valore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Autovetture in leasing*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47.282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1.928.205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-34,0%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-23,2%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Autovetture NLT*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146.926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3.658.065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-24,6%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Veicoli commerciali in leasing*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22.701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785.910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-23,6%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8286199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Veicoli commerciali NLT*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21527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440.540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-23,9%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5132643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Veicoli Industriali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11.910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1.218.649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-21,4%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-18,7%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250.346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8.031.369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-29,4%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-22,9%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Strumentale finanziario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56.834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4.014.005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-21,0%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-23,7%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Strumentale operativo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63.460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915.627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STRUMENTALE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120.294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4.929.632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-24,5%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-24,4%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AERONAVALE E FERROVIARIO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293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421.596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Immobiliare costruito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1.613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995.035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-26,8%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-31,8%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Immobiliare da costruire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871.830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-29,3%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-27,9%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IMMOBILIARE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2.066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1.866.865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ENERGY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17.605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-25,8%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-29,6%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063148"/>
                  </a:ext>
                </a:extLst>
              </a:tr>
              <a:tr h="2255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TOTALE GENERALE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373.048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15.267.067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-23,6%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disegnando, cibo, luce&#10;&#10;Descrizione generata automaticamente">
            <a:extLst>
              <a:ext uri="{FF2B5EF4-FFF2-40B4-BE49-F238E27FC236}">
                <a16:creationId xmlns:a16="http://schemas.microsoft.com/office/drawing/2014/main" id="{FBFAD8C4-171E-4906-AD27-1B31446CC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91" y="6317252"/>
            <a:ext cx="1547664" cy="640140"/>
          </a:xfrm>
          <a:prstGeom prst="rect">
            <a:avLst/>
          </a:prstGeom>
        </p:spPr>
      </p:pic>
      <p:sp>
        <p:nvSpPr>
          <p:cNvPr id="9" name="Casella di testo 3"/>
          <p:cNvSpPr txBox="1"/>
          <p:nvPr/>
        </p:nvSpPr>
        <p:spPr>
          <a:xfrm>
            <a:off x="5322370" y="3233660"/>
            <a:ext cx="3651448" cy="591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b="1" i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sapevi che</a:t>
            </a:r>
            <a:r>
              <a:rPr lang="it-IT" sz="1200" i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…nel mese di settembre 2020 il </a:t>
            </a:r>
            <a:r>
              <a:rPr lang="it-IT" sz="1200" i="1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it-IT" sz="1200" i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 è cresciuto del 7,2%  rispetto allo stesso mese del 2019?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220802"/>
              </p:ext>
            </p:extLst>
          </p:nvPr>
        </p:nvGraphicFramePr>
        <p:xfrm>
          <a:off x="5292079" y="83307"/>
          <a:ext cx="3651448" cy="309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C29B75C0-E003-4A02-86B9-B86CDEF2A7EA}"/>
              </a:ext>
            </a:extLst>
          </p:cNvPr>
          <p:cNvSpPr/>
          <p:nvPr/>
        </p:nvSpPr>
        <p:spPr>
          <a:xfrm>
            <a:off x="5344421" y="83307"/>
            <a:ext cx="3599106" cy="583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dirty="0"/>
              <a:t>Ripartizione per comparto </a:t>
            </a:r>
            <a:br>
              <a:rPr lang="it-IT" dirty="0"/>
            </a:br>
            <a:r>
              <a:rPr lang="it-IT" dirty="0"/>
              <a:t>(valori di stipulato)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4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 di testo 2"/>
          <p:cNvSpPr txBox="1"/>
          <p:nvPr/>
        </p:nvSpPr>
        <p:spPr>
          <a:xfrm>
            <a:off x="311560" y="3687088"/>
            <a:ext cx="3252328" cy="2406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just">
              <a:spcBef>
                <a:spcPts val="100"/>
              </a:spcBef>
              <a:defRPr sz="1100" b="1" spc="-3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it-IT" b="0" dirty="0">
                <a:solidFill>
                  <a:prstClr val="black"/>
                </a:solidFill>
                <a:latin typeface="Arial" panose="020B0604020202020204" pitchFamily="34" charset="0"/>
              </a:rPr>
              <a:t>Guardando alla dinamica mensile dello stipulato leasing complessivo, dopo il brusco rallentamento registrato nel periodo di </a:t>
            </a:r>
            <a:r>
              <a:rPr lang="it-IT" b="0" dirty="0" err="1">
                <a:solidFill>
                  <a:prstClr val="black"/>
                </a:solidFill>
                <a:latin typeface="Arial" panose="020B0604020202020204" pitchFamily="34" charset="0"/>
              </a:rPr>
              <a:t>lockdown</a:t>
            </a:r>
            <a:r>
              <a:rPr lang="it-IT" b="0" dirty="0">
                <a:solidFill>
                  <a:prstClr val="black"/>
                </a:solidFill>
                <a:latin typeface="Arial" panose="020B0604020202020204" pitchFamily="34" charset="0"/>
              </a:rPr>
              <a:t>, si è assistito ad una netta ripresa a partire dal mese di maggio.</a:t>
            </a:r>
          </a:p>
          <a:p>
            <a:pPr lvl="0">
              <a:spcBef>
                <a:spcPct val="0"/>
              </a:spcBef>
              <a:defRPr/>
            </a:pPr>
            <a:endParaRPr lang="it-IT" b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b="0" dirty="0">
                <a:solidFill>
                  <a:prstClr val="black"/>
                </a:solidFill>
                <a:latin typeface="Arial" panose="020B0604020202020204" pitchFamily="34" charset="0"/>
              </a:rPr>
              <a:t>Grazie anche alla performance registrata nel comparto auto, nel mese di settembre si torna ai numeri e ai valori stipulati rispetto nello stesso mese dell’anno precedente.</a:t>
            </a:r>
          </a:p>
          <a:p>
            <a:pPr lvl="0">
              <a:spcBef>
                <a:spcPct val="0"/>
              </a:spcBef>
              <a:defRPr/>
            </a:pPr>
            <a:endParaRPr lang="it-IT" b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b="0" dirty="0">
                <a:solidFill>
                  <a:prstClr val="black"/>
                </a:solidFill>
                <a:latin typeface="Arial" panose="020B0604020202020204" pitchFamily="34" charset="0"/>
              </a:rPr>
              <a:t>Questo conferma come il leasing possa agire  come motore della ripresa economica e come moltiplicatore delle risorse messe in campo per la ripresa degli investimenti.</a:t>
            </a:r>
            <a:endParaRPr lang="it-IT" b="0" dirty="0">
              <a:latin typeface="Arial" panose="020B0604020202020204" pitchFamily="34" charset="0"/>
            </a:endParaRPr>
          </a:p>
        </p:txBody>
      </p:sp>
      <p:sp>
        <p:nvSpPr>
          <p:cNvPr id="14" name="Casella di testo 4">
            <a:extLst>
              <a:ext uri="{FF2B5EF4-FFF2-40B4-BE49-F238E27FC236}">
                <a16:creationId xmlns:a16="http://schemas.microsoft.com/office/drawing/2014/main" id="{47C3FEC4-8B78-4D96-9937-51E04291014D}"/>
              </a:ext>
            </a:extLst>
          </p:cNvPr>
          <p:cNvSpPr txBox="1"/>
          <p:nvPr/>
        </p:nvSpPr>
        <p:spPr>
          <a:xfrm>
            <a:off x="383902" y="6324958"/>
            <a:ext cx="7272809" cy="44370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 eventuali osservazioni o segnalazioni contattare il Centro Studi e Statistiche.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Beatrice Tibuzzi, </a:t>
            </a:r>
            <a:r>
              <a:rPr lang="it-IT" sz="900" u="sng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Beatrice.Tibuzzi@assilea.it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99703625)      Eleonora Pontecorvi, 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Eleonora.Pontecorvi@assileaservizi.it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99703647) 	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" name="Immagine 9" descr="Immagine che contiene disegnando, cibo, luce&#10;&#10;Descrizione generata automaticamente">
            <a:extLst>
              <a:ext uri="{FF2B5EF4-FFF2-40B4-BE49-F238E27FC236}">
                <a16:creationId xmlns:a16="http://schemas.microsoft.com/office/drawing/2014/main" id="{585F829C-DD7F-44D0-B02E-1E110CE1A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91" y="6317252"/>
            <a:ext cx="1547664" cy="640140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B66DE89-D76A-4571-A787-61FAC2EBF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86044"/>
              </p:ext>
            </p:extLst>
          </p:nvPr>
        </p:nvGraphicFramePr>
        <p:xfrm>
          <a:off x="311560" y="312366"/>
          <a:ext cx="4320814" cy="322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DC0776F-2F11-4DD0-BD5A-367C8706E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802336"/>
              </p:ext>
            </p:extLst>
          </p:nvPr>
        </p:nvGraphicFramePr>
        <p:xfrm>
          <a:off x="3624482" y="3687088"/>
          <a:ext cx="5284576" cy="240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Casella di testo 2">
            <a:extLst>
              <a:ext uri="{FF2B5EF4-FFF2-40B4-BE49-F238E27FC236}">
                <a16:creationId xmlns:a16="http://schemas.microsoft.com/office/drawing/2014/main" id="{9C875DDF-1235-4982-BF71-A6F58B3A1C34}"/>
              </a:ext>
            </a:extLst>
          </p:cNvPr>
          <p:cNvSpPr txBox="1"/>
          <p:nvPr/>
        </p:nvSpPr>
        <p:spPr>
          <a:xfrm>
            <a:off x="4783934" y="312365"/>
            <a:ext cx="4119283" cy="3226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just">
              <a:spcBef>
                <a:spcPts val="100"/>
              </a:spcBef>
              <a:defRPr sz="1100" b="1" spc="-3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it-IT" b="0" dirty="0">
                <a:latin typeface="Arial" panose="020B0604020202020204" pitchFamily="34" charset="0"/>
              </a:rPr>
              <a:t>A livello cumulato, il periodo gennaio-settembre 2020 registra ancora flessioni superiori al 20% in tutti i principali comparti, senza particolari differenze nei diversi sotto-comparti dello stipulato, tranne l’eccezione appena vista nel settore della nautica da diporto.</a:t>
            </a:r>
          </a:p>
          <a:p>
            <a:pPr>
              <a:spcBef>
                <a:spcPct val="0"/>
              </a:spcBef>
              <a:defRPr/>
            </a:pPr>
            <a:r>
              <a:rPr lang="it-IT" b="0" dirty="0">
                <a:latin typeface="Arial" panose="020B0604020202020204" pitchFamily="34" charset="0"/>
              </a:rPr>
              <a:t>Il terzo trimestre dell’anno ha registrato tuttavia un’importante ripresa nel </a:t>
            </a:r>
            <a:r>
              <a:rPr lang="it-IT" dirty="0">
                <a:latin typeface="Arial" panose="020B0604020202020204" pitchFamily="34" charset="0"/>
              </a:rPr>
              <a:t>comparto auto</a:t>
            </a:r>
            <a:r>
              <a:rPr lang="it-IT" b="0" dirty="0">
                <a:latin typeface="Arial" panose="020B0604020202020204" pitchFamily="34" charset="0"/>
              </a:rPr>
              <a:t>, che riflette un trend positivo in tutti i sotto-comparti e che è proseguita anche nel mese di settembre. Nel comparto delle autovetture cresce del 4,4% il noleggio a lungo termine e del 29,7% il leasing finanziario, che vede anche una ripresa dei finanziamenti destinati alle imprese di noleggio (che avevano subito pesanti flessioni lo scorso anno).</a:t>
            </a:r>
          </a:p>
          <a:p>
            <a:pPr lvl="0">
              <a:spcBef>
                <a:spcPct val="0"/>
              </a:spcBef>
              <a:defRPr/>
            </a:pPr>
            <a:r>
              <a:rPr lang="it-IT" b="0" dirty="0">
                <a:latin typeface="Arial" panose="020B0604020202020204" pitchFamily="34" charset="0"/>
              </a:rPr>
              <a:t>Buona la dinamica dei veicoli commerciali in leasing, che nel trimestre considerato, registrano un +9,1% ed un incremento a due cifre nel mese di settembre. Crescite vicine al 19% si sono osservate sia nel comparto dei veicoli commerciali in NLT (+30% nel solo mese di settembre), sia in quello dei veicoli industriali che aveva avuto crescite a due cifre a luglio e ad agosto e che conferma un + 6,0% nel mese di settembre.</a:t>
            </a:r>
          </a:p>
          <a:p>
            <a:pPr lvl="0">
              <a:spcBef>
                <a:spcPct val="0"/>
              </a:spcBef>
              <a:defRPr/>
            </a:pPr>
            <a:r>
              <a:rPr lang="it-IT" b="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703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18624</TotalTime>
  <Words>963</Words>
  <Application>Microsoft Office PowerPoint</Application>
  <PresentationFormat>Presentazione su schermo (4:3)</PresentationFormat>
  <Paragraphs>124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Presentazione standard di PowerPoint</vt:lpstr>
      <vt:lpstr>Presentazione standard di PowerPoint</vt:lpstr>
    </vt:vector>
  </TitlesOfParts>
  <Company>Assilea Servizi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Nisi</dc:creator>
  <cp:lastModifiedBy>Eleonora Pontecorvi</cp:lastModifiedBy>
  <cp:revision>2302</cp:revision>
  <cp:lastPrinted>2020-02-21T12:06:58Z</cp:lastPrinted>
  <dcterms:created xsi:type="dcterms:W3CDTF">2013-04-30T13:06:13Z</dcterms:created>
  <dcterms:modified xsi:type="dcterms:W3CDTF">2020-10-14T11:13:59Z</dcterms:modified>
</cp:coreProperties>
</file>