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theme/themeOverride2.xml" ContentType="application/vnd.openxmlformats-officedocument.themeOverride+xml"/>
  <Override PartName="/ppt/charts/chart5.xml" ContentType="application/vnd.openxmlformats-officedocument.drawingml.chart+xml"/>
  <Override PartName="/ppt/theme/themeOverride3.xml" ContentType="application/vnd.openxmlformats-officedocument.themeOverride+xml"/>
  <Override PartName="/ppt/notesSlides/notesSlide3.xml" ContentType="application/vnd.openxmlformats-officedocument.presentationml.notesSlide+xml"/>
  <Override PartName="/ppt/charts/chart6.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6"/>
  </p:notesMasterIdLst>
  <p:handoutMasterIdLst>
    <p:handoutMasterId r:id="rId7"/>
  </p:handoutMasterIdLst>
  <p:sldIdLst>
    <p:sldId id="272" r:id="rId3"/>
    <p:sldId id="271" r:id="rId4"/>
    <p:sldId id="274" r:id="rId5"/>
  </p:sldIdLst>
  <p:sldSz cx="9144000" cy="6858000" type="screen4x3"/>
  <p:notesSz cx="6797675" cy="9926638"/>
  <p:defaultTextStyle>
    <a:defPPr>
      <a:defRPr lang="it-IT"/>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3" pos="2880"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eonora Pontecorvi" initials="EP" lastIdx="1" clrIdx="0">
    <p:extLst>
      <p:ext uri="{19B8F6BF-5375-455C-9EA6-DF929625EA0E}">
        <p15:presenceInfo xmlns:p15="http://schemas.microsoft.com/office/powerpoint/2012/main" userId="S::eleonora.pontecorvi@assilea.it::2571e960-6926-42ae-b2b2-434a5256d6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CDDD"/>
    <a:srgbClr val="0070C0"/>
    <a:srgbClr val="C081FF"/>
    <a:srgbClr val="E6E0EC"/>
    <a:srgbClr val="C7C2CD"/>
    <a:srgbClr val="CCC1DA"/>
    <a:srgbClr val="82CE70"/>
    <a:srgbClr val="DBEEF4"/>
    <a:srgbClr val="4BACC6"/>
    <a:srgbClr val="F1F1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Stile medio 1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Stile con tema 1 - Color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Stile chiaro 1 - Colore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Stile con tema 1 - Colore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BDBED569-4797-4DF1-A0F4-6AAB3CD982D8}" styleName="Stile chiaro 3 - Colore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Stile medio 1 - Color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C083E6E3-FA7D-4D7B-A595-EF9225AFEA82}" styleName="Stile chiaro 1 - Colore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Stile chiaro 1 - Color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Stile chiaro 1 - Colore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27102A9-8310-4765-A935-A1911B00CA55}" styleName="Stile chiaro 1 - Colore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329" autoAdjust="0"/>
    <p:restoredTop sz="93280" autoAdjust="0"/>
  </p:normalViewPr>
  <p:slideViewPr>
    <p:cSldViewPr>
      <p:cViewPr>
        <p:scale>
          <a:sx n="140" d="100"/>
          <a:sy n="140" d="100"/>
        </p:scale>
        <p:origin x="1374" y="132"/>
      </p:cViewPr>
      <p:guideLst>
        <p:guide orient="horz" pos="2160"/>
        <p:guide pos="2880"/>
      </p:guideLst>
    </p:cSldViewPr>
  </p:slideViewPr>
  <p:notesTextViewPr>
    <p:cViewPr>
      <p:scale>
        <a:sx n="3" d="2"/>
        <a:sy n="3" d="2"/>
      </p:scale>
      <p:origin x="0" y="0"/>
    </p:cViewPr>
  </p:notesTextViewPr>
  <p:notesViewPr>
    <p:cSldViewPr>
      <p:cViewPr varScale="1">
        <p:scale>
          <a:sx n="61" d="100"/>
          <a:sy n="61" d="100"/>
        </p:scale>
        <p:origin x="-3354" y="-96"/>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G:\Drive%20condivisi\Area_Studi_e_Statistiche\dati%20economici%20e%20statistiche\STATISTICHE\Stipulato\2026\GENNAIO\GRAFICI%20ppt%20template%20+%20grafici%20gen26.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G:\Drive%20condivisi\Area_Studi_e_Statistiche\dati%20economici%20e%20statistiche\STATISTICHE\Stipulato\2026\GENNAIO\GRAFICI%20ppt%20template%20+%20grafici%20gen26.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2" Type="http://schemas.openxmlformats.org/officeDocument/2006/relationships/oleObject" Target="file:///G:\Drive%20condivisi\Area_Studi_e_Statistiche\dati%20economici%20e%20statistiche\STATISTICHE\Stipulato\2026\GENNAIO\GRAFICI%20ppt%20template%20+%20grafici%20gen26.xlsx" TargetMode="External"/><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oleObject" Target="file:///G:\Drive%20condivisi\Area_Studi_e_Statistiche\dati%20economici%20e%20statistiche\STATISTICHE\Stipulato\2026\GENNAIO\GRAFICI%20ppt%20template%20+%20grafici%20gen26.xlsx" TargetMode="External"/><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oleObject" Target="file:///G:\Drive%20condivisi\Area_Studi_e_Statistiche\dati%20economici%20e%20statistiche\STATISTICHE\Stipulato\2026\GENNAIO\GRAFICI%20ppt%20template%20+%20grafici%20gen26.xlsx" TargetMode="External"/><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3" Type="http://schemas.openxmlformats.org/officeDocument/2006/relationships/oleObject" Target="file:///G:\Drive%20condivisi\Area_Studi_e_Statistiche\dati%20economici%20e%20statistiche\STATISTICHE\Stipulato\2026\GENNAIO\AUTO\elaborlazioni.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942301662143638"/>
          <c:y val="0.31780564966459662"/>
          <c:w val="0.38487839282398512"/>
          <c:h val="0.61755602278007071"/>
        </c:manualLayout>
      </c:layout>
      <c:pieChart>
        <c:varyColors val="1"/>
        <c:ser>
          <c:idx val="0"/>
          <c:order val="0"/>
          <c:dPt>
            <c:idx val="0"/>
            <c:bubble3D val="0"/>
            <c:spPr>
              <a:solidFill>
                <a:schemeClr val="accent5">
                  <a:lumMod val="60000"/>
                  <a:lumOff val="40000"/>
                </a:schemeClr>
              </a:solidFill>
            </c:spPr>
            <c:extLst>
              <c:ext xmlns:c16="http://schemas.microsoft.com/office/drawing/2014/chart" uri="{C3380CC4-5D6E-409C-BE32-E72D297353CC}">
                <c16:uniqueId val="{00000001-DBB2-4A3B-B889-6BA946B8DF67}"/>
              </c:ext>
            </c:extLst>
          </c:dPt>
          <c:dPt>
            <c:idx val="1"/>
            <c:bubble3D val="0"/>
            <c:spPr>
              <a:solidFill>
                <a:srgbClr val="0070C0"/>
              </a:solidFill>
            </c:spPr>
            <c:extLst>
              <c:ext xmlns:c16="http://schemas.microsoft.com/office/drawing/2014/chart" uri="{C3380CC4-5D6E-409C-BE32-E72D297353CC}">
                <c16:uniqueId val="{00000003-DBB2-4A3B-B889-6BA946B8DF67}"/>
              </c:ext>
            </c:extLst>
          </c:dPt>
          <c:dPt>
            <c:idx val="2"/>
            <c:bubble3D val="0"/>
            <c:spPr>
              <a:solidFill>
                <a:schemeClr val="accent6"/>
              </a:solidFill>
            </c:spPr>
            <c:extLst>
              <c:ext xmlns:c16="http://schemas.microsoft.com/office/drawing/2014/chart" uri="{C3380CC4-5D6E-409C-BE32-E72D297353CC}">
                <c16:uniqueId val="{00000005-DBB2-4A3B-B889-6BA946B8DF67}"/>
              </c:ext>
            </c:extLst>
          </c:dPt>
          <c:dPt>
            <c:idx val="3"/>
            <c:bubble3D val="0"/>
            <c:spPr>
              <a:solidFill>
                <a:srgbClr val="C081FF"/>
              </a:solidFill>
            </c:spPr>
            <c:extLst>
              <c:ext xmlns:c16="http://schemas.microsoft.com/office/drawing/2014/chart" uri="{C3380CC4-5D6E-409C-BE32-E72D297353CC}">
                <c16:uniqueId val="{00000007-DBB2-4A3B-B889-6BA946B8DF67}"/>
              </c:ext>
            </c:extLst>
          </c:dPt>
          <c:dPt>
            <c:idx val="4"/>
            <c:bubble3D val="0"/>
            <c:spPr>
              <a:solidFill>
                <a:schemeClr val="bg1">
                  <a:lumMod val="65000"/>
                </a:schemeClr>
              </a:solidFill>
            </c:spPr>
            <c:extLst>
              <c:ext xmlns:c16="http://schemas.microsoft.com/office/drawing/2014/chart" uri="{C3380CC4-5D6E-409C-BE32-E72D297353CC}">
                <c16:uniqueId val="{00000009-DBB2-4A3B-B889-6BA946B8DF67}"/>
              </c:ext>
            </c:extLst>
          </c:dPt>
          <c:dLbls>
            <c:dLbl>
              <c:idx val="1"/>
              <c:spPr>
                <a:noFill/>
                <a:ln>
                  <a:noFill/>
                </a:ln>
                <a:effectLst/>
              </c:spPr>
              <c:txPr>
                <a:bodyPr wrap="square" lIns="38100" tIns="19050" rIns="38100" bIns="19050" anchor="ctr">
                  <a:spAutoFit/>
                </a:bodyPr>
                <a:lstStyle/>
                <a:p>
                  <a:pPr>
                    <a:defRPr sz="900">
                      <a:solidFill>
                        <a:schemeClr val="bg1"/>
                      </a:solidFill>
                    </a:defRPr>
                  </a:pPr>
                  <a:endParaRPr lang="it-IT"/>
                </a:p>
              </c:txPr>
              <c:dLblPos val="bestFit"/>
              <c:showLegendKey val="0"/>
              <c:showVal val="1"/>
              <c:showCatName val="0"/>
              <c:showSerName val="0"/>
              <c:showPercent val="0"/>
              <c:showBubbleSize val="0"/>
              <c:extLst>
                <c:ext xmlns:c16="http://schemas.microsoft.com/office/drawing/2014/chart" uri="{C3380CC4-5D6E-409C-BE32-E72D297353CC}">
                  <c16:uniqueId val="{00000003-DBB2-4A3B-B889-6BA946B8DF67}"/>
                </c:ext>
              </c:extLst>
            </c:dLbl>
            <c:spPr>
              <a:noFill/>
              <a:ln>
                <a:noFill/>
              </a:ln>
              <a:effectLst/>
            </c:spPr>
            <c:txPr>
              <a:bodyPr wrap="square" lIns="38100" tIns="19050" rIns="38100" bIns="19050" anchor="ctr">
                <a:spAutoFit/>
              </a:bodyPr>
              <a:lstStyle/>
              <a:p>
                <a:pPr>
                  <a:defRPr sz="900"/>
                </a:pPr>
                <a:endParaRPr lang="it-IT"/>
              </a:p>
            </c:txPr>
            <c:dLblPos val="bestFit"/>
            <c:showLegendKey val="0"/>
            <c:showVal val="1"/>
            <c:showCatName val="0"/>
            <c:showSerName val="0"/>
            <c:showPercent val="0"/>
            <c:showBubbleSize val="0"/>
            <c:showLeaderLines val="1"/>
            <c:extLst>
              <c:ext xmlns:c15="http://schemas.microsoft.com/office/drawing/2012/chart" uri="{CE6537A1-D6FC-4f65-9D91-7224C49458BB}"/>
            </c:extLst>
          </c:dLbls>
          <c:cat>
            <c:strRef>
              <c:f>'STIPULATO MENSILE_V2'!$A$123:$A$127</c:f>
              <c:strCache>
                <c:ptCount val="5"/>
                <c:pt idx="0">
                  <c:v> Auto </c:v>
                </c:pt>
                <c:pt idx="1">
                  <c:v> Strumentale </c:v>
                </c:pt>
                <c:pt idx="2">
                  <c:v> Aeronavale e ferroviario </c:v>
                </c:pt>
                <c:pt idx="3">
                  <c:v> Immobiliare </c:v>
                </c:pt>
                <c:pt idx="4">
                  <c:v> Energie rinnovabili </c:v>
                </c:pt>
              </c:strCache>
            </c:strRef>
          </c:cat>
          <c:val>
            <c:numRef>
              <c:f>'STIPULATO MENSILE_V2'!$B$123:$B$127</c:f>
              <c:numCache>
                <c:formatCode>0.0%</c:formatCode>
                <c:ptCount val="5"/>
                <c:pt idx="0">
                  <c:v>0.72340000000000004</c:v>
                </c:pt>
                <c:pt idx="1">
                  <c:v>0.218</c:v>
                </c:pt>
                <c:pt idx="2">
                  <c:v>5.8999999999999999E-3</c:v>
                </c:pt>
                <c:pt idx="3">
                  <c:v>4.9200000000000001E-2</c:v>
                </c:pt>
                <c:pt idx="4">
                  <c:v>3.4000000000000002E-3</c:v>
                </c:pt>
              </c:numCache>
            </c:numRef>
          </c:val>
          <c:extLst>
            <c:ext xmlns:c16="http://schemas.microsoft.com/office/drawing/2014/chart" uri="{C3380CC4-5D6E-409C-BE32-E72D297353CC}">
              <c16:uniqueId val="{0000000A-DBB2-4A3B-B889-6BA946B8DF67}"/>
            </c:ext>
          </c:extLst>
        </c:ser>
        <c:dLbls>
          <c:dLblPos val="bestFit"/>
          <c:showLegendKey val="0"/>
          <c:showVal val="1"/>
          <c:showCatName val="0"/>
          <c:showSerName val="0"/>
          <c:showPercent val="0"/>
          <c:showBubbleSize val="0"/>
          <c:showLeaderLines val="1"/>
        </c:dLbls>
        <c:firstSliceAng val="0"/>
      </c:pieChart>
    </c:plotArea>
    <c:legend>
      <c:legendPos val="r"/>
      <c:layout>
        <c:manualLayout>
          <c:xMode val="edge"/>
          <c:yMode val="edge"/>
          <c:x val="0.59812715253860682"/>
          <c:y val="0.31511835391258625"/>
          <c:w val="0.33747481898762105"/>
          <c:h val="0.37082779257367721"/>
        </c:manualLayout>
      </c:layout>
      <c:overlay val="0"/>
      <c:txPr>
        <a:bodyPr/>
        <a:lstStyle/>
        <a:p>
          <a:pPr rtl="0">
            <a:defRPr sz="800"/>
          </a:pPr>
          <a:endParaRPr lang="it-IT"/>
        </a:p>
      </c:txPr>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22581915587426"/>
          <c:y val="6.3618250422973699E-2"/>
          <c:w val="0.72203270646783779"/>
          <c:h val="0.87171237871727414"/>
        </c:manualLayout>
      </c:layout>
      <c:barChart>
        <c:barDir val="bar"/>
        <c:grouping val="stacked"/>
        <c:varyColors val="0"/>
        <c:ser>
          <c:idx val="0"/>
          <c:order val="0"/>
          <c:spPr>
            <a:solidFill>
              <a:schemeClr val="accent1"/>
            </a:solidFill>
            <a:ln>
              <a:noFill/>
            </a:ln>
            <a:effectLst/>
          </c:spPr>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6391-43CE-96AE-0C441545788A}"/>
              </c:ext>
            </c:extLst>
          </c:dPt>
          <c:dPt>
            <c:idx val="1"/>
            <c:invertIfNegative val="0"/>
            <c:bubble3D val="0"/>
            <c:spPr>
              <a:solidFill>
                <a:schemeClr val="accent6"/>
              </a:solidFill>
              <a:ln>
                <a:noFill/>
              </a:ln>
              <a:effectLst/>
            </c:spPr>
            <c:extLst>
              <c:ext xmlns:c16="http://schemas.microsoft.com/office/drawing/2014/chart" uri="{C3380CC4-5D6E-409C-BE32-E72D297353CC}">
                <c16:uniqueId val="{00000003-6391-43CE-96AE-0C441545788A}"/>
              </c:ext>
            </c:extLst>
          </c:dPt>
          <c:dPt>
            <c:idx val="2"/>
            <c:invertIfNegative val="0"/>
            <c:bubble3D val="0"/>
            <c:spPr>
              <a:solidFill>
                <a:srgbClr val="92D050"/>
              </a:solidFill>
              <a:ln>
                <a:noFill/>
              </a:ln>
              <a:effectLst/>
            </c:spPr>
            <c:extLst>
              <c:ext xmlns:c16="http://schemas.microsoft.com/office/drawing/2014/chart" uri="{C3380CC4-5D6E-409C-BE32-E72D297353CC}">
                <c16:uniqueId val="{00000005-6391-43CE-96AE-0C441545788A}"/>
              </c:ext>
            </c:extLst>
          </c:dPt>
          <c:dPt>
            <c:idx val="3"/>
            <c:invertIfNegative val="0"/>
            <c:bubble3D val="0"/>
            <c:spPr>
              <a:solidFill>
                <a:schemeClr val="accent6"/>
              </a:solidFill>
              <a:ln>
                <a:noFill/>
              </a:ln>
              <a:effectLst/>
            </c:spPr>
            <c:extLst>
              <c:ext xmlns:c16="http://schemas.microsoft.com/office/drawing/2014/chart" uri="{C3380CC4-5D6E-409C-BE32-E72D297353CC}">
                <c16:uniqueId val="{00000007-6391-43CE-96AE-0C441545788A}"/>
              </c:ext>
            </c:extLst>
          </c:dPt>
          <c:dPt>
            <c:idx val="4"/>
            <c:invertIfNegative val="0"/>
            <c:bubble3D val="0"/>
            <c:spPr>
              <a:solidFill>
                <a:schemeClr val="accent6"/>
              </a:solidFill>
              <a:ln>
                <a:noFill/>
              </a:ln>
              <a:effectLst/>
            </c:spPr>
            <c:extLst>
              <c:ext xmlns:c16="http://schemas.microsoft.com/office/drawing/2014/chart" uri="{C3380CC4-5D6E-409C-BE32-E72D297353CC}">
                <c16:uniqueId val="{00000009-6391-43CE-96AE-0C441545788A}"/>
              </c:ext>
            </c:extLst>
          </c:dPt>
          <c:dPt>
            <c:idx val="5"/>
            <c:invertIfNegative val="0"/>
            <c:bubble3D val="0"/>
            <c:spPr>
              <a:solidFill>
                <a:srgbClr val="92D050"/>
              </a:solidFill>
              <a:ln>
                <a:noFill/>
              </a:ln>
              <a:effectLst/>
            </c:spPr>
            <c:extLst>
              <c:ext xmlns:c16="http://schemas.microsoft.com/office/drawing/2014/chart" uri="{C3380CC4-5D6E-409C-BE32-E72D297353CC}">
                <c16:uniqueId val="{0000000B-6391-43CE-96AE-0C441545788A}"/>
              </c:ext>
            </c:extLst>
          </c:dPt>
          <c:dPt>
            <c:idx val="6"/>
            <c:invertIfNegative val="0"/>
            <c:bubble3D val="0"/>
            <c:spPr>
              <a:solidFill>
                <a:schemeClr val="accent6"/>
              </a:solidFill>
              <a:ln>
                <a:noFill/>
              </a:ln>
              <a:effectLst/>
            </c:spPr>
            <c:extLst>
              <c:ext xmlns:c16="http://schemas.microsoft.com/office/drawing/2014/chart" uri="{C3380CC4-5D6E-409C-BE32-E72D297353CC}">
                <c16:uniqueId val="{0000000D-6391-43CE-96AE-0C441545788A}"/>
              </c:ext>
            </c:extLst>
          </c:dPt>
          <c:dPt>
            <c:idx val="7"/>
            <c:invertIfNegative val="0"/>
            <c:bubble3D val="0"/>
            <c:spPr>
              <a:solidFill>
                <a:schemeClr val="accent6"/>
              </a:solidFill>
              <a:ln>
                <a:noFill/>
              </a:ln>
              <a:effectLst/>
            </c:spPr>
            <c:extLst>
              <c:ext xmlns:c16="http://schemas.microsoft.com/office/drawing/2014/chart" uri="{C3380CC4-5D6E-409C-BE32-E72D297353CC}">
                <c16:uniqueId val="{0000000F-6391-43CE-96AE-0C441545788A}"/>
              </c:ext>
            </c:extLst>
          </c:dPt>
          <c:dLbls>
            <c:dLbl>
              <c:idx val="0"/>
              <c:layout>
                <c:manualLayout>
                  <c:x val="-7.6970118302465598E-2"/>
                  <c:y val="6.4267228291515551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391-43CE-96AE-0C441545788A}"/>
                </c:ext>
              </c:extLst>
            </c:dLbl>
            <c:dLbl>
              <c:idx val="2"/>
              <c:layout>
                <c:manualLayout>
                  <c:x val="4.3707747781749642E-2"/>
                  <c:y val="-9.7193426470564505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391-43CE-96AE-0C441545788A}"/>
                </c:ext>
              </c:extLst>
            </c:dLbl>
            <c:spPr>
              <a:noFill/>
              <a:ln>
                <a:noFill/>
              </a:ln>
              <a:effectLst/>
            </c:spPr>
            <c:txPr>
              <a:bodyPr rot="0" spcFirstLastPara="1" vertOverflow="ellipsis" vert="horz" wrap="square" anchor="ctr" anchorCtr="1"/>
              <a:lstStyle/>
              <a:p>
                <a:pPr>
                  <a:defRPr sz="800" b="0" i="0" u="none" strike="noStrike" baseline="0">
                    <a:solidFill>
                      <a:sysClr val="windowText" lastClr="000000"/>
                    </a:solidFill>
                    <a:latin typeface="+mn-lt"/>
                    <a:ea typeface="+mn-ea"/>
                    <a:cs typeface="+mn-cs"/>
                  </a:defRPr>
                </a:pPr>
                <a:endParaRPr lang="it-I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Foglio2!$A$3:$A$9</c:f>
              <c:strCache>
                <c:ptCount val="7"/>
                <c:pt idx="0">
                  <c:v>AUTO</c:v>
                </c:pt>
                <c:pt idx="1">
                  <c:v>Strumentale finanziario</c:v>
                </c:pt>
                <c:pt idx="2">
                  <c:v>Strumentale operativo</c:v>
                </c:pt>
                <c:pt idx="3">
                  <c:v>STRUMENTALE</c:v>
                </c:pt>
                <c:pt idx="4">
                  <c:v>Immobiliare costruito</c:v>
                </c:pt>
                <c:pt idx="5">
                  <c:v>Immobiliare da costruire</c:v>
                </c:pt>
                <c:pt idx="6">
                  <c:v>IMMOBILIARE</c:v>
                </c:pt>
              </c:strCache>
            </c:strRef>
          </c:cat>
          <c:val>
            <c:numRef>
              <c:f>Foglio2!$B$3:$B$9</c:f>
              <c:numCache>
                <c:formatCode>0.0%</c:formatCode>
                <c:ptCount val="7"/>
                <c:pt idx="0">
                  <c:v>-8.3345431325400399E-2</c:v>
                </c:pt>
                <c:pt idx="1">
                  <c:v>-0.17277472871265886</c:v>
                </c:pt>
                <c:pt idx="2">
                  <c:v>2.81802299597773E-2</c:v>
                </c:pt>
                <c:pt idx="3">
                  <c:v>-0.12943050786857146</c:v>
                </c:pt>
                <c:pt idx="4">
                  <c:v>-0.35196718516512726</c:v>
                </c:pt>
                <c:pt idx="5">
                  <c:v>0.21181397962050208</c:v>
                </c:pt>
                <c:pt idx="6">
                  <c:v>-0.1929962266324855</c:v>
                </c:pt>
              </c:numCache>
            </c:numRef>
          </c:val>
          <c:extLst>
            <c:ext xmlns:c16="http://schemas.microsoft.com/office/drawing/2014/chart" uri="{C3380CC4-5D6E-409C-BE32-E72D297353CC}">
              <c16:uniqueId val="{00000010-6391-43CE-96AE-0C441545788A}"/>
            </c:ext>
          </c:extLst>
        </c:ser>
        <c:dLbls>
          <c:showLegendKey val="0"/>
          <c:showVal val="1"/>
          <c:showCatName val="0"/>
          <c:showSerName val="0"/>
          <c:showPercent val="0"/>
          <c:showBubbleSize val="0"/>
        </c:dLbls>
        <c:gapWidth val="21"/>
        <c:overlap val="100"/>
        <c:axId val="1314789360"/>
        <c:axId val="1314790320"/>
      </c:barChart>
      <c:catAx>
        <c:axId val="1314789360"/>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baseline="0">
                <a:solidFill>
                  <a:sysClr val="windowText" lastClr="000000"/>
                </a:solidFill>
                <a:latin typeface="+mn-lt"/>
                <a:ea typeface="+mn-ea"/>
                <a:cs typeface="+mn-cs"/>
              </a:defRPr>
            </a:pPr>
            <a:endParaRPr lang="it-IT"/>
          </a:p>
        </c:txPr>
        <c:crossAx val="1314790320"/>
        <c:crosses val="autoZero"/>
        <c:auto val="1"/>
        <c:lblAlgn val="ctr"/>
        <c:lblOffset val="100"/>
        <c:noMultiLvlLbl val="0"/>
      </c:catAx>
      <c:valAx>
        <c:axId val="1314790320"/>
        <c:scaling>
          <c:orientation val="minMax"/>
        </c:scaling>
        <c:delete val="1"/>
        <c:axPos val="b"/>
        <c:numFmt formatCode="0.0%" sourceLinked="1"/>
        <c:majorTickMark val="none"/>
        <c:minorTickMark val="none"/>
        <c:tickLblPos val="nextTo"/>
        <c:crossAx val="131478936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800">
          <a:solidFill>
            <a:sysClr val="windowText" lastClr="000000"/>
          </a:solidFill>
        </a:defRPr>
      </a:pPr>
      <a:endParaRPr lang="it-I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r>
              <a:rPr lang="it-IT" sz="1200" b="1" i="0" u="none" strike="noStrike" baseline="0"/>
              <a:t>Stipulato leasing auto (€ m)</a:t>
            </a:r>
            <a:endParaRPr lang="it-IT" sz="1200"/>
          </a:p>
        </c:rich>
      </c:tx>
      <c:layout>
        <c:manualLayout>
          <c:xMode val="edge"/>
          <c:yMode val="edge"/>
          <c:x val="0.29243746834809342"/>
          <c:y val="1.9034864903043968E-2"/>
        </c:manualLayout>
      </c:layout>
      <c:overlay val="0"/>
    </c:title>
    <c:autoTitleDeleted val="0"/>
    <c:plotArea>
      <c:layout>
        <c:manualLayout>
          <c:layoutTarget val="inner"/>
          <c:xMode val="edge"/>
          <c:yMode val="edge"/>
          <c:x val="9.438496736058781E-2"/>
          <c:y val="0.16363838702751474"/>
          <c:w val="0.79922688649193507"/>
          <c:h val="0.55144473159440111"/>
        </c:manualLayout>
      </c:layout>
      <c:barChart>
        <c:barDir val="col"/>
        <c:grouping val="clustered"/>
        <c:varyColors val="0"/>
        <c:ser>
          <c:idx val="0"/>
          <c:order val="0"/>
          <c:tx>
            <c:strRef>
              <c:f>'STIPULATO MENSILE_V2'!$D$158</c:f>
              <c:strCache>
                <c:ptCount val="1"/>
                <c:pt idx="0">
                  <c:v>gen'25</c:v>
                </c:pt>
              </c:strCache>
            </c:strRef>
          </c:tx>
          <c:spPr>
            <a:solidFill>
              <a:srgbClr val="0070C0"/>
            </a:solidFill>
          </c:spPr>
          <c:invertIfNegative val="0"/>
          <c:cat>
            <c:multiLvlStrRef>
              <c:f>'STIPULATO MENSILE_V2'!$A$159:$B$163</c:f>
              <c:multiLvlStrCache>
                <c:ptCount val="5"/>
                <c:lvl>
                  <c:pt idx="0">
                    <c:v> Autovetture in leasing* </c:v>
                  </c:pt>
                  <c:pt idx="1">
                    <c:v> Autovetture NLT* </c:v>
                  </c:pt>
                  <c:pt idx="2">
                    <c:v> Veicoli commerciali in leasing* </c:v>
                  </c:pt>
                  <c:pt idx="3">
                    <c:v> Veicoli commerciali NLT* </c:v>
                  </c:pt>
                  <c:pt idx="4">
                    <c:v> Veicoli Industriali </c:v>
                  </c:pt>
                </c:lvl>
                <c:lvl>
                  <c:pt idx="0">
                    <c:v>Auto</c:v>
                  </c:pt>
                </c:lvl>
              </c:multiLvlStrCache>
            </c:multiLvlStrRef>
          </c:cat>
          <c:val>
            <c:numRef>
              <c:f>'STIPULATO MENSILE_V2'!$D$159:$D$163</c:f>
              <c:numCache>
                <c:formatCode>_-* #,##0_-;\-* #,##0_-;_-* "-"??_-;_-@_-</c:formatCode>
                <c:ptCount val="5"/>
                <c:pt idx="0">
                  <c:v>485.67599999999999</c:v>
                </c:pt>
                <c:pt idx="1">
                  <c:v>863.21100000000001</c:v>
                </c:pt>
                <c:pt idx="2">
                  <c:v>131.78700000000001</c:v>
                </c:pt>
                <c:pt idx="3">
                  <c:v>121.395</c:v>
                </c:pt>
                <c:pt idx="4">
                  <c:v>195.75</c:v>
                </c:pt>
              </c:numCache>
            </c:numRef>
          </c:val>
          <c:extLst>
            <c:ext xmlns:c16="http://schemas.microsoft.com/office/drawing/2014/chart" uri="{C3380CC4-5D6E-409C-BE32-E72D297353CC}">
              <c16:uniqueId val="{00000000-91EB-45AD-BE60-E3600AE47DA1}"/>
            </c:ext>
          </c:extLst>
        </c:ser>
        <c:ser>
          <c:idx val="1"/>
          <c:order val="1"/>
          <c:tx>
            <c:strRef>
              <c:f>'STIPULATO MENSILE_V2'!$E$158</c:f>
              <c:strCache>
                <c:ptCount val="1"/>
                <c:pt idx="0">
                  <c:v>gen'26</c:v>
                </c:pt>
              </c:strCache>
            </c:strRef>
          </c:tx>
          <c:spPr>
            <a:solidFill>
              <a:srgbClr val="4BACC6">
                <a:lumMod val="60000"/>
                <a:lumOff val="40000"/>
              </a:srgbClr>
            </a:solidFill>
          </c:spPr>
          <c:invertIfNegative val="0"/>
          <c:cat>
            <c:multiLvlStrRef>
              <c:f>'STIPULATO MENSILE_V2'!$A$159:$B$163</c:f>
              <c:multiLvlStrCache>
                <c:ptCount val="5"/>
                <c:lvl>
                  <c:pt idx="0">
                    <c:v> Autovetture in leasing* </c:v>
                  </c:pt>
                  <c:pt idx="1">
                    <c:v> Autovetture NLT* </c:v>
                  </c:pt>
                  <c:pt idx="2">
                    <c:v> Veicoli commerciali in leasing* </c:v>
                  </c:pt>
                  <c:pt idx="3">
                    <c:v> Veicoli commerciali NLT* </c:v>
                  </c:pt>
                  <c:pt idx="4">
                    <c:v> Veicoli Industriali </c:v>
                  </c:pt>
                </c:lvl>
                <c:lvl>
                  <c:pt idx="0">
                    <c:v>Auto</c:v>
                  </c:pt>
                </c:lvl>
              </c:multiLvlStrCache>
            </c:multiLvlStrRef>
          </c:cat>
          <c:val>
            <c:numRef>
              <c:f>'STIPULATO MENSILE_V2'!$E$159:$E$163</c:f>
              <c:numCache>
                <c:formatCode>_-* #,##0_-;\-* #,##0_-;_-* "-"??_-;_-@_-</c:formatCode>
                <c:ptCount val="5"/>
                <c:pt idx="0">
                  <c:v>355.38299999999998</c:v>
                </c:pt>
                <c:pt idx="1">
                  <c:v>860.22500000000002</c:v>
                </c:pt>
                <c:pt idx="2">
                  <c:v>136.52600000000001</c:v>
                </c:pt>
                <c:pt idx="3">
                  <c:v>80.236000000000004</c:v>
                </c:pt>
                <c:pt idx="4">
                  <c:v>215.60900000000001</c:v>
                </c:pt>
              </c:numCache>
            </c:numRef>
          </c:val>
          <c:extLst>
            <c:ext xmlns:c16="http://schemas.microsoft.com/office/drawing/2014/chart" uri="{C3380CC4-5D6E-409C-BE32-E72D297353CC}">
              <c16:uniqueId val="{00000001-91EB-45AD-BE60-E3600AE47DA1}"/>
            </c:ext>
          </c:extLst>
        </c:ser>
        <c:dLbls>
          <c:showLegendKey val="0"/>
          <c:showVal val="0"/>
          <c:showCatName val="0"/>
          <c:showSerName val="0"/>
          <c:showPercent val="0"/>
          <c:showBubbleSize val="0"/>
        </c:dLbls>
        <c:gapWidth val="150"/>
        <c:axId val="116487296"/>
        <c:axId val="116488832"/>
      </c:barChart>
      <c:lineChart>
        <c:grouping val="standard"/>
        <c:varyColors val="0"/>
        <c:ser>
          <c:idx val="2"/>
          <c:order val="2"/>
          <c:tx>
            <c:strRef>
              <c:f>'STIPULATO MENSILE_V2'!$F$158</c:f>
              <c:strCache>
                <c:ptCount val="1"/>
                <c:pt idx="0">
                  <c:v>Var % '26/'25 (asse di destra)</c:v>
                </c:pt>
              </c:strCache>
            </c:strRef>
          </c:tx>
          <c:spPr>
            <a:ln w="19050">
              <a:solidFill>
                <a:srgbClr val="9BBB59"/>
              </a:solidFill>
            </a:ln>
          </c:spPr>
          <c:marker>
            <c:symbol val="circle"/>
            <c:size val="7"/>
            <c:spPr>
              <a:solidFill>
                <a:srgbClr val="9BBB59">
                  <a:lumMod val="40000"/>
                  <a:lumOff val="60000"/>
                </a:srgbClr>
              </a:solidFill>
              <a:ln w="19050">
                <a:solidFill>
                  <a:srgbClr val="9BBB59"/>
                </a:solidFill>
              </a:ln>
            </c:spPr>
          </c:marker>
          <c:dLbls>
            <c:spPr>
              <a:solidFill>
                <a:srgbClr val="9BBB59">
                  <a:lumMod val="40000"/>
                  <a:lumOff val="60000"/>
                </a:srgbClr>
              </a:solidFill>
              <a:ln>
                <a:noFill/>
              </a:ln>
              <a:effectLst/>
            </c:spPr>
            <c:txPr>
              <a:bodyPr wrap="square" lIns="38100" tIns="19050" rIns="38100" bIns="19050" anchor="ctr">
                <a:spAutoFit/>
              </a:bodyPr>
              <a:lstStyle/>
              <a:p>
                <a:pPr>
                  <a:defRPr sz="700"/>
                </a:pPr>
                <a:endParaRPr lang="it-IT"/>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'STIPULATO MENSILE_V2'!$A$159:$B$163</c:f>
              <c:multiLvlStrCache>
                <c:ptCount val="5"/>
                <c:lvl>
                  <c:pt idx="0">
                    <c:v> Autovetture in leasing* </c:v>
                  </c:pt>
                  <c:pt idx="1">
                    <c:v> Autovetture NLT* </c:v>
                  </c:pt>
                  <c:pt idx="2">
                    <c:v> Veicoli commerciali in leasing* </c:v>
                  </c:pt>
                  <c:pt idx="3">
                    <c:v> Veicoli commerciali NLT* </c:v>
                  </c:pt>
                  <c:pt idx="4">
                    <c:v> Veicoli Industriali </c:v>
                  </c:pt>
                </c:lvl>
                <c:lvl>
                  <c:pt idx="0">
                    <c:v>Auto</c:v>
                  </c:pt>
                </c:lvl>
              </c:multiLvlStrCache>
            </c:multiLvlStrRef>
          </c:cat>
          <c:val>
            <c:numRef>
              <c:f>'STIPULATO MENSILE_V2'!$F$159:$F$163</c:f>
              <c:numCache>
                <c:formatCode>0.0%</c:formatCode>
                <c:ptCount val="5"/>
                <c:pt idx="0">
                  <c:v>-0.26829999999999998</c:v>
                </c:pt>
                <c:pt idx="1">
                  <c:v>-3.4999999999999996E-3</c:v>
                </c:pt>
                <c:pt idx="2">
                  <c:v>3.6000000000000004E-2</c:v>
                </c:pt>
                <c:pt idx="3">
                  <c:v>-0.33909999999999996</c:v>
                </c:pt>
                <c:pt idx="4">
                  <c:v>0.10150000000000001</c:v>
                </c:pt>
              </c:numCache>
            </c:numRef>
          </c:val>
          <c:smooth val="0"/>
          <c:extLst>
            <c:ext xmlns:c16="http://schemas.microsoft.com/office/drawing/2014/chart" uri="{C3380CC4-5D6E-409C-BE32-E72D297353CC}">
              <c16:uniqueId val="{00000002-91EB-45AD-BE60-E3600AE47DA1}"/>
            </c:ext>
          </c:extLst>
        </c:ser>
        <c:dLbls>
          <c:showLegendKey val="0"/>
          <c:showVal val="0"/>
          <c:showCatName val="0"/>
          <c:showSerName val="0"/>
          <c:showPercent val="0"/>
          <c:showBubbleSize val="0"/>
        </c:dLbls>
        <c:marker val="1"/>
        <c:smooth val="0"/>
        <c:axId val="612386632"/>
        <c:axId val="612383352"/>
      </c:lineChart>
      <c:catAx>
        <c:axId val="116487296"/>
        <c:scaling>
          <c:orientation val="minMax"/>
        </c:scaling>
        <c:delete val="0"/>
        <c:axPos val="b"/>
        <c:numFmt formatCode="General" sourceLinked="0"/>
        <c:majorTickMark val="out"/>
        <c:minorTickMark val="none"/>
        <c:tickLblPos val="low"/>
        <c:txPr>
          <a:bodyPr rot="0" vert="horz" anchor="b" anchorCtr="1"/>
          <a:lstStyle/>
          <a:p>
            <a:pPr>
              <a:defRPr sz="700"/>
            </a:pPr>
            <a:endParaRPr lang="it-IT"/>
          </a:p>
        </c:txPr>
        <c:crossAx val="116488832"/>
        <c:crosses val="autoZero"/>
        <c:auto val="1"/>
        <c:lblAlgn val="ctr"/>
        <c:lblOffset val="100"/>
        <c:noMultiLvlLbl val="1"/>
      </c:catAx>
      <c:valAx>
        <c:axId val="116488832"/>
        <c:scaling>
          <c:orientation val="minMax"/>
        </c:scaling>
        <c:delete val="0"/>
        <c:axPos val="l"/>
        <c:numFmt formatCode="#,##0" sourceLinked="0"/>
        <c:majorTickMark val="in"/>
        <c:minorTickMark val="none"/>
        <c:tickLblPos val="nextTo"/>
        <c:txPr>
          <a:bodyPr/>
          <a:lstStyle/>
          <a:p>
            <a:pPr>
              <a:defRPr sz="800"/>
            </a:pPr>
            <a:endParaRPr lang="it-IT"/>
          </a:p>
        </c:txPr>
        <c:crossAx val="116487296"/>
        <c:crosses val="autoZero"/>
        <c:crossBetween val="between"/>
      </c:valAx>
      <c:valAx>
        <c:axId val="612383352"/>
        <c:scaling>
          <c:orientation val="minMax"/>
        </c:scaling>
        <c:delete val="0"/>
        <c:axPos val="r"/>
        <c:numFmt formatCode="0.0%" sourceLinked="1"/>
        <c:majorTickMark val="out"/>
        <c:minorTickMark val="none"/>
        <c:tickLblPos val="nextTo"/>
        <c:txPr>
          <a:bodyPr/>
          <a:lstStyle/>
          <a:p>
            <a:pPr>
              <a:defRPr sz="800"/>
            </a:pPr>
            <a:endParaRPr lang="it-IT"/>
          </a:p>
        </c:txPr>
        <c:crossAx val="612386632"/>
        <c:crosses val="max"/>
        <c:crossBetween val="between"/>
      </c:valAx>
      <c:catAx>
        <c:axId val="612386632"/>
        <c:scaling>
          <c:orientation val="minMax"/>
        </c:scaling>
        <c:delete val="1"/>
        <c:axPos val="b"/>
        <c:numFmt formatCode="General" sourceLinked="1"/>
        <c:majorTickMark val="out"/>
        <c:minorTickMark val="none"/>
        <c:tickLblPos val="nextTo"/>
        <c:crossAx val="612383352"/>
        <c:crosses val="autoZero"/>
        <c:auto val="1"/>
        <c:lblAlgn val="ctr"/>
        <c:lblOffset val="100"/>
        <c:noMultiLvlLbl val="0"/>
      </c:catAx>
    </c:plotArea>
    <c:legend>
      <c:legendPos val="b"/>
      <c:layout>
        <c:manualLayout>
          <c:xMode val="edge"/>
          <c:yMode val="edge"/>
          <c:x val="8.8012836010547699E-2"/>
          <c:y val="0.87536702659333343"/>
          <c:w val="0.84777571934322504"/>
          <c:h val="7.0576580245013079E-2"/>
        </c:manualLayout>
      </c:layout>
      <c:overlay val="0"/>
      <c:txPr>
        <a:bodyPr/>
        <a:lstStyle/>
        <a:p>
          <a:pPr>
            <a:defRPr sz="800"/>
          </a:pPr>
          <a:endParaRPr lang="it-IT"/>
        </a:p>
      </c:txPr>
    </c:legend>
    <c:plotVisOnly val="1"/>
    <c:dispBlanksAs val="gap"/>
    <c:showDLblsOverMax val="0"/>
  </c:chart>
  <c:spPr>
    <a:ln>
      <a:solidFill>
        <a:srgbClr val="DBEEF4"/>
      </a:solidFill>
    </a:ln>
  </c:sp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r>
              <a:rPr lang="it-IT" sz="1200" b="1" i="0" u="none" strike="noStrike" baseline="0"/>
              <a:t>Stipulato leasing strumentale (€ m) </a:t>
            </a:r>
            <a:endParaRPr lang="it-IT" sz="1200"/>
          </a:p>
        </c:rich>
      </c:tx>
      <c:layout>
        <c:manualLayout>
          <c:xMode val="edge"/>
          <c:yMode val="edge"/>
          <c:x val="0.24113979468417712"/>
          <c:y val="0"/>
        </c:manualLayout>
      </c:layout>
      <c:overlay val="0"/>
    </c:title>
    <c:autoTitleDeleted val="0"/>
    <c:plotArea>
      <c:layout>
        <c:manualLayout>
          <c:layoutTarget val="inner"/>
          <c:xMode val="edge"/>
          <c:yMode val="edge"/>
          <c:x val="7.4837890618381919E-2"/>
          <c:y val="0.14212083670289866"/>
          <c:w val="0.8165571254146623"/>
          <c:h val="0.50044051952883783"/>
        </c:manualLayout>
      </c:layout>
      <c:barChart>
        <c:barDir val="col"/>
        <c:grouping val="clustered"/>
        <c:varyColors val="0"/>
        <c:ser>
          <c:idx val="0"/>
          <c:order val="0"/>
          <c:tx>
            <c:strRef>
              <c:f>'STIPULATO MENSILE_V2'!$D$238</c:f>
              <c:strCache>
                <c:ptCount val="1"/>
                <c:pt idx="0">
                  <c:v>gen'25</c:v>
                </c:pt>
              </c:strCache>
            </c:strRef>
          </c:tx>
          <c:spPr>
            <a:solidFill>
              <a:srgbClr val="0070C0"/>
            </a:solidFill>
          </c:spPr>
          <c:invertIfNegative val="0"/>
          <c:cat>
            <c:multiLvlStrRef>
              <c:f>'STIPULATO MENSILE_V2'!$A$239:$B$245</c:f>
              <c:multiLvlStrCache>
                <c:ptCount val="7"/>
                <c:lvl>
                  <c:pt idx="0">
                    <c:v> &lt;=50.000 
Euro </c:v>
                  </c:pt>
                  <c:pt idx="1">
                    <c:v> &gt;50.000 
Euro 
&lt;=0,5 
mil Euro  </c:v>
                  </c:pt>
                  <c:pt idx="2">
                    <c:v> &gt;0,5
&lt;=2,5 
mil Euro  </c:v>
                  </c:pt>
                  <c:pt idx="3">
                    <c:v> &gt;2,5 
mil Euro  </c:v>
                  </c:pt>
                  <c:pt idx="4">
                    <c:v> &lt;=25.000 Euro </c:v>
                  </c:pt>
                  <c:pt idx="5">
                    <c:v> &gt;25.000 Euro &lt;=50.000 Euro </c:v>
                  </c:pt>
                  <c:pt idx="6">
                    <c:v> &gt;50.000 Euro </c:v>
                  </c:pt>
                </c:lvl>
                <c:lvl>
                  <c:pt idx="0">
                    <c:v>Strumentale finanziario</c:v>
                  </c:pt>
                  <c:pt idx="4">
                    <c:v>Strumentale operativo</c:v>
                  </c:pt>
                </c:lvl>
              </c:multiLvlStrCache>
            </c:multiLvlStrRef>
          </c:cat>
          <c:val>
            <c:numRef>
              <c:f>'STIPULATO MENSILE_V2'!$D$239:$D$245</c:f>
              <c:numCache>
                <c:formatCode>_-* #,##0_-;\-* #,##0_-;_-* "-"??_-;_-@_-</c:formatCode>
                <c:ptCount val="7"/>
                <c:pt idx="0">
                  <c:v>60.088000000000001</c:v>
                </c:pt>
                <c:pt idx="1">
                  <c:v>249.89099999999999</c:v>
                </c:pt>
                <c:pt idx="2">
                  <c:v>101.11499999999999</c:v>
                </c:pt>
                <c:pt idx="3">
                  <c:v>36.402000000000001</c:v>
                </c:pt>
                <c:pt idx="4">
                  <c:v>40.610999999999997</c:v>
                </c:pt>
                <c:pt idx="5">
                  <c:v>11.455</c:v>
                </c:pt>
                <c:pt idx="6">
                  <c:v>70.998999999999995</c:v>
                </c:pt>
              </c:numCache>
            </c:numRef>
          </c:val>
          <c:extLst>
            <c:ext xmlns:c16="http://schemas.microsoft.com/office/drawing/2014/chart" uri="{C3380CC4-5D6E-409C-BE32-E72D297353CC}">
              <c16:uniqueId val="{00000000-0BC3-4F07-92A5-86B2153C4637}"/>
            </c:ext>
          </c:extLst>
        </c:ser>
        <c:ser>
          <c:idx val="1"/>
          <c:order val="1"/>
          <c:tx>
            <c:strRef>
              <c:f>'STIPULATO MENSILE_V2'!$E$238</c:f>
              <c:strCache>
                <c:ptCount val="1"/>
                <c:pt idx="0">
                  <c:v>gen'26</c:v>
                </c:pt>
              </c:strCache>
            </c:strRef>
          </c:tx>
          <c:spPr>
            <a:solidFill>
              <a:srgbClr val="4BACC6">
                <a:lumMod val="60000"/>
                <a:lumOff val="40000"/>
              </a:srgbClr>
            </a:solidFill>
          </c:spPr>
          <c:invertIfNegative val="0"/>
          <c:cat>
            <c:multiLvlStrRef>
              <c:f>'STIPULATO MENSILE_V2'!$A$239:$B$245</c:f>
              <c:multiLvlStrCache>
                <c:ptCount val="7"/>
                <c:lvl>
                  <c:pt idx="0">
                    <c:v> &lt;=50.000 
Euro </c:v>
                  </c:pt>
                  <c:pt idx="1">
                    <c:v> &gt;50.000 
Euro 
&lt;=0,5 
mil Euro  </c:v>
                  </c:pt>
                  <c:pt idx="2">
                    <c:v> &gt;0,5
&lt;=2,5 
mil Euro  </c:v>
                  </c:pt>
                  <c:pt idx="3">
                    <c:v> &gt;2,5 
mil Euro  </c:v>
                  </c:pt>
                  <c:pt idx="4">
                    <c:v> &lt;=25.000 Euro </c:v>
                  </c:pt>
                  <c:pt idx="5">
                    <c:v> &gt;25.000 Euro &lt;=50.000 Euro </c:v>
                  </c:pt>
                  <c:pt idx="6">
                    <c:v> &gt;50.000 Euro </c:v>
                  </c:pt>
                </c:lvl>
                <c:lvl>
                  <c:pt idx="0">
                    <c:v>Strumentale finanziario</c:v>
                  </c:pt>
                  <c:pt idx="4">
                    <c:v>Strumentale operativo</c:v>
                  </c:pt>
                </c:lvl>
              </c:multiLvlStrCache>
            </c:multiLvlStrRef>
          </c:cat>
          <c:val>
            <c:numRef>
              <c:f>'STIPULATO MENSILE_V2'!$E$239:$E$245</c:f>
              <c:numCache>
                <c:formatCode>_-* #,##0_-;\-* #,##0_-;_-* "-"??_-;_-@_-</c:formatCode>
                <c:ptCount val="7"/>
                <c:pt idx="0">
                  <c:v>58.616999999999997</c:v>
                </c:pt>
                <c:pt idx="1">
                  <c:v>215.93100000000001</c:v>
                </c:pt>
                <c:pt idx="2">
                  <c:v>70.787000000000006</c:v>
                </c:pt>
                <c:pt idx="3">
                  <c:v>24.844999999999999</c:v>
                </c:pt>
                <c:pt idx="4">
                  <c:v>41.69</c:v>
                </c:pt>
                <c:pt idx="5">
                  <c:v>12.769</c:v>
                </c:pt>
                <c:pt idx="6">
                  <c:v>72.073999999999998</c:v>
                </c:pt>
              </c:numCache>
            </c:numRef>
          </c:val>
          <c:extLst>
            <c:ext xmlns:c16="http://schemas.microsoft.com/office/drawing/2014/chart" uri="{C3380CC4-5D6E-409C-BE32-E72D297353CC}">
              <c16:uniqueId val="{00000001-0BC3-4F07-92A5-86B2153C4637}"/>
            </c:ext>
          </c:extLst>
        </c:ser>
        <c:dLbls>
          <c:showLegendKey val="0"/>
          <c:showVal val="0"/>
          <c:showCatName val="0"/>
          <c:showSerName val="0"/>
          <c:showPercent val="0"/>
          <c:showBubbleSize val="0"/>
        </c:dLbls>
        <c:gapWidth val="150"/>
        <c:axId val="117820032"/>
        <c:axId val="117825920"/>
      </c:barChart>
      <c:scatterChart>
        <c:scatterStyle val="lineMarker"/>
        <c:varyColors val="0"/>
        <c:ser>
          <c:idx val="2"/>
          <c:order val="2"/>
          <c:tx>
            <c:strRef>
              <c:f>'STIPULATO MENSILE_V2'!$F$238</c:f>
              <c:strCache>
                <c:ptCount val="1"/>
                <c:pt idx="0">
                  <c:v>Var % '26/'25 (asse di destra)</c:v>
                </c:pt>
              </c:strCache>
            </c:strRef>
          </c:tx>
          <c:spPr>
            <a:ln w="19050">
              <a:solidFill>
                <a:srgbClr val="F79646"/>
              </a:solidFill>
            </a:ln>
          </c:spPr>
          <c:marker>
            <c:symbol val="circle"/>
            <c:size val="7"/>
            <c:spPr>
              <a:solidFill>
                <a:srgbClr val="F79646">
                  <a:lumMod val="40000"/>
                  <a:lumOff val="60000"/>
                </a:srgbClr>
              </a:solidFill>
              <a:ln w="19050">
                <a:solidFill>
                  <a:srgbClr val="F79646"/>
                </a:solidFill>
              </a:ln>
            </c:spPr>
          </c:marker>
          <c:dLbls>
            <c:spPr>
              <a:solidFill>
                <a:srgbClr val="F79646">
                  <a:lumMod val="20000"/>
                  <a:lumOff val="80000"/>
                </a:srgbClr>
              </a:solidFill>
              <a:ln>
                <a:noFill/>
              </a:ln>
            </c:spPr>
            <c:txPr>
              <a:bodyPr/>
              <a:lstStyle/>
              <a:p>
                <a:pPr>
                  <a:defRPr sz="700"/>
                </a:pPr>
                <a:endParaRPr lang="it-IT"/>
              </a:p>
            </c:txPr>
            <c:dLblPos val="t"/>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xVal>
            <c:multiLvlStrRef>
              <c:f>'STIPULATO MENSILE_V2'!$A$239:$B$245</c:f>
              <c:multiLvlStrCache>
                <c:ptCount val="7"/>
                <c:lvl>
                  <c:pt idx="0">
                    <c:v> &lt;=50.000 
Euro </c:v>
                  </c:pt>
                  <c:pt idx="1">
                    <c:v> &gt;50.000 
Euro 
&lt;=0,5 
mil Euro  </c:v>
                  </c:pt>
                  <c:pt idx="2">
                    <c:v> &gt;0,5
&lt;=2,5 
mil Euro  </c:v>
                  </c:pt>
                  <c:pt idx="3">
                    <c:v> &gt;2,5 
mil Euro  </c:v>
                  </c:pt>
                  <c:pt idx="4">
                    <c:v> &lt;=25.000 Euro </c:v>
                  </c:pt>
                  <c:pt idx="5">
                    <c:v> &gt;25.000 Euro &lt;=50.000 Euro </c:v>
                  </c:pt>
                  <c:pt idx="6">
                    <c:v> &gt;50.000 Euro </c:v>
                  </c:pt>
                </c:lvl>
                <c:lvl>
                  <c:pt idx="0">
                    <c:v>Strumentale finanziario</c:v>
                  </c:pt>
                  <c:pt idx="4">
                    <c:v>Strumentale operativo</c:v>
                  </c:pt>
                </c:lvl>
              </c:multiLvlStrCache>
            </c:multiLvlStrRef>
          </c:xVal>
          <c:yVal>
            <c:numRef>
              <c:f>'STIPULATO MENSILE_V2'!$F$239:$F$245</c:f>
              <c:numCache>
                <c:formatCode>0.0%</c:formatCode>
                <c:ptCount val="7"/>
                <c:pt idx="0">
                  <c:v>-2.4480761549727115E-2</c:v>
                </c:pt>
                <c:pt idx="1">
                  <c:v>-0.13589925207390419</c:v>
                </c:pt>
                <c:pt idx="2">
                  <c:v>-0.29993571675814656</c:v>
                </c:pt>
                <c:pt idx="3">
                  <c:v>-0.31748255590352181</c:v>
                </c:pt>
                <c:pt idx="4">
                  <c:v>2.6569156139962136E-2</c:v>
                </c:pt>
                <c:pt idx="5">
                  <c:v>0.11470973374072457</c:v>
                </c:pt>
                <c:pt idx="6">
                  <c:v>1.5141058324765089E-2</c:v>
                </c:pt>
              </c:numCache>
            </c:numRef>
          </c:yVal>
          <c:smooth val="0"/>
          <c:extLst>
            <c:ext xmlns:c16="http://schemas.microsoft.com/office/drawing/2014/chart" uri="{C3380CC4-5D6E-409C-BE32-E72D297353CC}">
              <c16:uniqueId val="{00000002-0BC3-4F07-92A5-86B2153C4637}"/>
            </c:ext>
          </c:extLst>
        </c:ser>
        <c:dLbls>
          <c:showLegendKey val="0"/>
          <c:showVal val="0"/>
          <c:showCatName val="0"/>
          <c:showSerName val="0"/>
          <c:showPercent val="0"/>
          <c:showBubbleSize val="0"/>
        </c:dLbls>
        <c:axId val="117828992"/>
        <c:axId val="117827456"/>
      </c:scatterChart>
      <c:catAx>
        <c:axId val="117820032"/>
        <c:scaling>
          <c:orientation val="minMax"/>
        </c:scaling>
        <c:delete val="0"/>
        <c:axPos val="b"/>
        <c:numFmt formatCode="General" sourceLinked="0"/>
        <c:majorTickMark val="out"/>
        <c:minorTickMark val="none"/>
        <c:tickLblPos val="low"/>
        <c:txPr>
          <a:bodyPr rot="0" vert="horz" anchor="b" anchorCtr="1"/>
          <a:lstStyle/>
          <a:p>
            <a:pPr>
              <a:defRPr sz="700"/>
            </a:pPr>
            <a:endParaRPr lang="it-IT"/>
          </a:p>
        </c:txPr>
        <c:crossAx val="117825920"/>
        <c:crosses val="autoZero"/>
        <c:auto val="1"/>
        <c:lblAlgn val="ctr"/>
        <c:lblOffset val="100"/>
        <c:noMultiLvlLbl val="0"/>
      </c:catAx>
      <c:valAx>
        <c:axId val="117825920"/>
        <c:scaling>
          <c:orientation val="minMax"/>
        </c:scaling>
        <c:delete val="0"/>
        <c:axPos val="l"/>
        <c:numFmt formatCode="#,##0" sourceLinked="0"/>
        <c:majorTickMark val="in"/>
        <c:minorTickMark val="none"/>
        <c:tickLblPos val="nextTo"/>
        <c:txPr>
          <a:bodyPr/>
          <a:lstStyle/>
          <a:p>
            <a:pPr>
              <a:defRPr sz="800"/>
            </a:pPr>
            <a:endParaRPr lang="it-IT"/>
          </a:p>
        </c:txPr>
        <c:crossAx val="117820032"/>
        <c:crosses val="autoZero"/>
        <c:crossBetween val="between"/>
      </c:valAx>
      <c:valAx>
        <c:axId val="117827456"/>
        <c:scaling>
          <c:orientation val="minMax"/>
        </c:scaling>
        <c:delete val="0"/>
        <c:axPos val="r"/>
        <c:numFmt formatCode="0.0%" sourceLinked="1"/>
        <c:majorTickMark val="in"/>
        <c:minorTickMark val="none"/>
        <c:tickLblPos val="nextTo"/>
        <c:txPr>
          <a:bodyPr/>
          <a:lstStyle/>
          <a:p>
            <a:pPr>
              <a:defRPr sz="800"/>
            </a:pPr>
            <a:endParaRPr lang="it-IT"/>
          </a:p>
        </c:txPr>
        <c:crossAx val="117828992"/>
        <c:crosses val="max"/>
        <c:crossBetween val="midCat"/>
      </c:valAx>
      <c:valAx>
        <c:axId val="117828992"/>
        <c:scaling>
          <c:orientation val="minMax"/>
        </c:scaling>
        <c:delete val="1"/>
        <c:axPos val="b"/>
        <c:majorTickMark val="out"/>
        <c:minorTickMark val="none"/>
        <c:tickLblPos val="nextTo"/>
        <c:crossAx val="117827456"/>
        <c:crosses val="autoZero"/>
        <c:crossBetween val="midCat"/>
      </c:valAx>
    </c:plotArea>
    <c:legend>
      <c:legendPos val="b"/>
      <c:layout>
        <c:manualLayout>
          <c:xMode val="edge"/>
          <c:yMode val="edge"/>
          <c:x val="0.13616849210320334"/>
          <c:y val="0.91291092560803333"/>
          <c:w val="0.72766278989652788"/>
          <c:h val="6.2972830297598245E-2"/>
        </c:manualLayout>
      </c:layout>
      <c:overlay val="0"/>
      <c:txPr>
        <a:bodyPr/>
        <a:lstStyle/>
        <a:p>
          <a:pPr>
            <a:defRPr sz="800"/>
          </a:pPr>
          <a:endParaRPr lang="it-IT"/>
        </a:p>
      </c:txPr>
    </c:legend>
    <c:plotVisOnly val="1"/>
    <c:dispBlanksAs val="gap"/>
    <c:showDLblsOverMax val="0"/>
  </c:chart>
  <c:spPr>
    <a:ln>
      <a:solidFill>
        <a:srgbClr val="DBEEF4"/>
      </a:solidFill>
    </a:ln>
  </c:sp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r>
              <a:rPr lang="it-IT" sz="1200" b="1" i="0" u="none" strike="noStrike" baseline="0"/>
              <a:t>Stipulato leasing immobiliare (€ m) </a:t>
            </a:r>
            <a:endParaRPr lang="it-IT" sz="1200"/>
          </a:p>
        </c:rich>
      </c:tx>
      <c:overlay val="0"/>
    </c:title>
    <c:autoTitleDeleted val="0"/>
    <c:plotArea>
      <c:layout/>
      <c:barChart>
        <c:barDir val="col"/>
        <c:grouping val="clustered"/>
        <c:varyColors val="0"/>
        <c:ser>
          <c:idx val="0"/>
          <c:order val="0"/>
          <c:tx>
            <c:strRef>
              <c:f>'STIPULATO MENSILE_V2'!$D$199</c:f>
              <c:strCache>
                <c:ptCount val="1"/>
                <c:pt idx="0">
                  <c:v>gen'25</c:v>
                </c:pt>
              </c:strCache>
            </c:strRef>
          </c:tx>
          <c:spPr>
            <a:solidFill>
              <a:srgbClr val="0070C0"/>
            </a:solidFill>
          </c:spPr>
          <c:invertIfNegative val="0"/>
          <c:cat>
            <c:multiLvlStrRef>
              <c:f>'STIPULATO MENSILE_V2'!$A$200:$B$205</c:f>
              <c:multiLvlStrCache>
                <c:ptCount val="6"/>
                <c:lvl>
                  <c:pt idx="0">
                    <c:v> &lt;=0,5 mil Euro </c:v>
                  </c:pt>
                  <c:pt idx="1">
                    <c:v> &gt;0,5 e &lt;=2,5 mil Euro </c:v>
                  </c:pt>
                  <c:pt idx="2">
                    <c:v> &gt;2,5 mil Euro </c:v>
                  </c:pt>
                  <c:pt idx="3">
                    <c:v> &lt;=0,5 mil Euro </c:v>
                  </c:pt>
                  <c:pt idx="4">
                    <c:v> &gt;0,5 e &lt;=2,5 mil Euro </c:v>
                  </c:pt>
                  <c:pt idx="5">
                    <c:v> &gt;2,5 mil Euro </c:v>
                  </c:pt>
                </c:lvl>
                <c:lvl>
                  <c:pt idx="0">
                    <c:v>Immobiliare costruito</c:v>
                  </c:pt>
                  <c:pt idx="3">
                    <c:v>Immobiliare da costruire</c:v>
                  </c:pt>
                </c:lvl>
              </c:multiLvlStrCache>
            </c:multiLvlStrRef>
          </c:cat>
          <c:val>
            <c:numRef>
              <c:f>'STIPULATO MENSILE_V2'!$D$200:$D$205</c:f>
              <c:numCache>
                <c:formatCode>_-* #,##0_-;\-* #,##0_-;_-* "-"??_-;_-@_-</c:formatCode>
                <c:ptCount val="6"/>
                <c:pt idx="0">
                  <c:v>18.238</c:v>
                </c:pt>
                <c:pt idx="1">
                  <c:v>45.622999999999998</c:v>
                </c:pt>
                <c:pt idx="2">
                  <c:v>35.85</c:v>
                </c:pt>
                <c:pt idx="3">
                  <c:v>3.2090000000000001</c:v>
                </c:pt>
                <c:pt idx="4">
                  <c:v>6.8860000000000001</c:v>
                </c:pt>
                <c:pt idx="5">
                  <c:v>29.062000000000001</c:v>
                </c:pt>
              </c:numCache>
            </c:numRef>
          </c:val>
          <c:extLst>
            <c:ext xmlns:c16="http://schemas.microsoft.com/office/drawing/2014/chart" uri="{C3380CC4-5D6E-409C-BE32-E72D297353CC}">
              <c16:uniqueId val="{00000000-E4B6-4A3F-9394-7854B32E3094}"/>
            </c:ext>
          </c:extLst>
        </c:ser>
        <c:ser>
          <c:idx val="1"/>
          <c:order val="1"/>
          <c:tx>
            <c:strRef>
              <c:f>'STIPULATO MENSILE_V2'!$E$199</c:f>
              <c:strCache>
                <c:ptCount val="1"/>
                <c:pt idx="0">
                  <c:v>gen'26</c:v>
                </c:pt>
              </c:strCache>
            </c:strRef>
          </c:tx>
          <c:spPr>
            <a:solidFill>
              <a:srgbClr val="4BACC6">
                <a:lumMod val="60000"/>
                <a:lumOff val="40000"/>
              </a:srgbClr>
            </a:solidFill>
          </c:spPr>
          <c:invertIfNegative val="0"/>
          <c:cat>
            <c:multiLvlStrRef>
              <c:f>'STIPULATO MENSILE_V2'!$A$200:$B$205</c:f>
              <c:multiLvlStrCache>
                <c:ptCount val="6"/>
                <c:lvl>
                  <c:pt idx="0">
                    <c:v> &lt;=0,5 mil Euro </c:v>
                  </c:pt>
                  <c:pt idx="1">
                    <c:v> &gt;0,5 e &lt;=2,5 mil Euro </c:v>
                  </c:pt>
                  <c:pt idx="2">
                    <c:v> &gt;2,5 mil Euro </c:v>
                  </c:pt>
                  <c:pt idx="3">
                    <c:v> &lt;=0,5 mil Euro </c:v>
                  </c:pt>
                  <c:pt idx="4">
                    <c:v> &gt;0,5 e &lt;=2,5 mil Euro </c:v>
                  </c:pt>
                  <c:pt idx="5">
                    <c:v> &gt;2,5 mil Euro </c:v>
                  </c:pt>
                </c:lvl>
                <c:lvl>
                  <c:pt idx="0">
                    <c:v>Immobiliare costruito</c:v>
                  </c:pt>
                  <c:pt idx="3">
                    <c:v>Immobiliare da costruire</c:v>
                  </c:pt>
                </c:lvl>
              </c:multiLvlStrCache>
            </c:multiLvlStrRef>
          </c:cat>
          <c:val>
            <c:numRef>
              <c:f>'STIPULATO MENSILE_V2'!$E$200:$E$205</c:f>
              <c:numCache>
                <c:formatCode>_-* #,##0_-;\-* #,##0_-;_-* "-"??_-;_-@_-</c:formatCode>
                <c:ptCount val="6"/>
                <c:pt idx="0">
                  <c:v>19.366</c:v>
                </c:pt>
                <c:pt idx="1">
                  <c:v>31.4</c:v>
                </c:pt>
                <c:pt idx="2">
                  <c:v>13.85</c:v>
                </c:pt>
                <c:pt idx="3">
                  <c:v>1.9850000000000001</c:v>
                </c:pt>
                <c:pt idx="4">
                  <c:v>7.9379999999999997</c:v>
                </c:pt>
                <c:pt idx="5">
                  <c:v>37.527999999999999</c:v>
                </c:pt>
              </c:numCache>
            </c:numRef>
          </c:val>
          <c:extLst>
            <c:ext xmlns:c16="http://schemas.microsoft.com/office/drawing/2014/chart" uri="{C3380CC4-5D6E-409C-BE32-E72D297353CC}">
              <c16:uniqueId val="{00000001-E4B6-4A3F-9394-7854B32E3094}"/>
            </c:ext>
          </c:extLst>
        </c:ser>
        <c:dLbls>
          <c:showLegendKey val="0"/>
          <c:showVal val="0"/>
          <c:showCatName val="0"/>
          <c:showSerName val="0"/>
          <c:showPercent val="0"/>
          <c:showBubbleSize val="0"/>
        </c:dLbls>
        <c:gapWidth val="150"/>
        <c:axId val="114144384"/>
        <c:axId val="114145920"/>
      </c:barChart>
      <c:scatterChart>
        <c:scatterStyle val="lineMarker"/>
        <c:varyColors val="0"/>
        <c:ser>
          <c:idx val="2"/>
          <c:order val="2"/>
          <c:tx>
            <c:strRef>
              <c:f>'STIPULATO MENSILE_V2'!$F$199</c:f>
              <c:strCache>
                <c:ptCount val="1"/>
                <c:pt idx="0">
                  <c:v>Var % '26/'25 (asse di destra)</c:v>
                </c:pt>
              </c:strCache>
            </c:strRef>
          </c:tx>
          <c:spPr>
            <a:ln w="28575">
              <a:noFill/>
            </a:ln>
          </c:spPr>
          <c:marker>
            <c:symbol val="circle"/>
            <c:size val="7"/>
            <c:spPr>
              <a:solidFill>
                <a:srgbClr val="8064A2">
                  <a:lumMod val="40000"/>
                  <a:lumOff val="60000"/>
                </a:srgbClr>
              </a:solidFill>
              <a:ln>
                <a:solidFill>
                  <a:srgbClr val="8064A2"/>
                </a:solidFill>
              </a:ln>
            </c:spPr>
          </c:marker>
          <c:dLbls>
            <c:spPr>
              <a:solidFill>
                <a:srgbClr val="8064A2">
                  <a:lumMod val="20000"/>
                  <a:lumOff val="80000"/>
                </a:srgbClr>
              </a:solidFill>
              <a:ln>
                <a:noFill/>
              </a:ln>
              <a:effectLst/>
            </c:spPr>
            <c:txPr>
              <a:bodyPr/>
              <a:lstStyle/>
              <a:p>
                <a:pPr>
                  <a:defRPr sz="700"/>
                </a:pPr>
                <a:endParaRPr lang="it-IT"/>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multiLvlStrRef>
              <c:f>'STIPULATO MENSILE_V2'!$A$200:$B$205</c:f>
              <c:multiLvlStrCache>
                <c:ptCount val="6"/>
                <c:lvl>
                  <c:pt idx="0">
                    <c:v> &lt;=0,5 mil Euro </c:v>
                  </c:pt>
                  <c:pt idx="1">
                    <c:v> &gt;0,5 e &lt;=2,5 mil Euro </c:v>
                  </c:pt>
                  <c:pt idx="2">
                    <c:v> &gt;2,5 mil Euro </c:v>
                  </c:pt>
                  <c:pt idx="3">
                    <c:v> &lt;=0,5 mil Euro </c:v>
                  </c:pt>
                  <c:pt idx="4">
                    <c:v> &gt;0,5 e &lt;=2,5 mil Euro </c:v>
                  </c:pt>
                  <c:pt idx="5">
                    <c:v> &gt;2,5 mil Euro </c:v>
                  </c:pt>
                </c:lvl>
                <c:lvl>
                  <c:pt idx="0">
                    <c:v>Immobiliare costruito</c:v>
                  </c:pt>
                  <c:pt idx="3">
                    <c:v>Immobiliare da costruire</c:v>
                  </c:pt>
                </c:lvl>
              </c:multiLvlStrCache>
            </c:multiLvlStrRef>
          </c:xVal>
          <c:yVal>
            <c:numRef>
              <c:f>'STIPULATO MENSILE_V2'!$F$200:$F$205</c:f>
              <c:numCache>
                <c:formatCode>0.0%</c:formatCode>
                <c:ptCount val="6"/>
                <c:pt idx="0">
                  <c:v>6.1848886939357417E-2</c:v>
                </c:pt>
                <c:pt idx="1">
                  <c:v>-0.31175065208337904</c:v>
                </c:pt>
                <c:pt idx="2">
                  <c:v>-0.61366806136680618</c:v>
                </c:pt>
                <c:pt idx="3">
                  <c:v>-0.38142723589903393</c:v>
                </c:pt>
                <c:pt idx="4">
                  <c:v>0.15277374382805697</c:v>
                </c:pt>
                <c:pt idx="5">
                  <c:v>0.29130823756107627</c:v>
                </c:pt>
              </c:numCache>
            </c:numRef>
          </c:yVal>
          <c:smooth val="0"/>
          <c:extLst>
            <c:ext xmlns:c16="http://schemas.microsoft.com/office/drawing/2014/chart" uri="{C3380CC4-5D6E-409C-BE32-E72D297353CC}">
              <c16:uniqueId val="{00000002-E4B6-4A3F-9394-7854B32E3094}"/>
            </c:ext>
          </c:extLst>
        </c:ser>
        <c:dLbls>
          <c:showLegendKey val="0"/>
          <c:showVal val="0"/>
          <c:showCatName val="0"/>
          <c:showSerName val="0"/>
          <c:showPercent val="0"/>
          <c:showBubbleSize val="0"/>
        </c:dLbls>
        <c:axId val="114161536"/>
        <c:axId val="114160000"/>
      </c:scatterChart>
      <c:catAx>
        <c:axId val="114144384"/>
        <c:scaling>
          <c:orientation val="minMax"/>
        </c:scaling>
        <c:delete val="0"/>
        <c:axPos val="b"/>
        <c:numFmt formatCode="General" sourceLinked="0"/>
        <c:majorTickMark val="out"/>
        <c:minorTickMark val="none"/>
        <c:tickLblPos val="low"/>
        <c:txPr>
          <a:bodyPr rot="0" vert="horz" anchor="b" anchorCtr="1"/>
          <a:lstStyle/>
          <a:p>
            <a:pPr>
              <a:defRPr sz="700"/>
            </a:pPr>
            <a:endParaRPr lang="it-IT"/>
          </a:p>
        </c:txPr>
        <c:crossAx val="114145920"/>
        <c:crosses val="autoZero"/>
        <c:auto val="1"/>
        <c:lblAlgn val="ctr"/>
        <c:lblOffset val="100"/>
        <c:noMultiLvlLbl val="0"/>
      </c:catAx>
      <c:valAx>
        <c:axId val="114145920"/>
        <c:scaling>
          <c:orientation val="minMax"/>
        </c:scaling>
        <c:delete val="0"/>
        <c:axPos val="l"/>
        <c:numFmt formatCode="#,##0" sourceLinked="0"/>
        <c:majorTickMark val="in"/>
        <c:minorTickMark val="none"/>
        <c:tickLblPos val="nextTo"/>
        <c:txPr>
          <a:bodyPr/>
          <a:lstStyle/>
          <a:p>
            <a:pPr>
              <a:defRPr sz="800"/>
            </a:pPr>
            <a:endParaRPr lang="it-IT"/>
          </a:p>
        </c:txPr>
        <c:crossAx val="114144384"/>
        <c:crosses val="autoZero"/>
        <c:crossBetween val="between"/>
      </c:valAx>
      <c:valAx>
        <c:axId val="114160000"/>
        <c:scaling>
          <c:orientation val="minMax"/>
        </c:scaling>
        <c:delete val="0"/>
        <c:axPos val="r"/>
        <c:numFmt formatCode="0.0%" sourceLinked="0"/>
        <c:majorTickMark val="in"/>
        <c:minorTickMark val="none"/>
        <c:tickLblPos val="nextTo"/>
        <c:txPr>
          <a:bodyPr/>
          <a:lstStyle/>
          <a:p>
            <a:pPr>
              <a:defRPr sz="800"/>
            </a:pPr>
            <a:endParaRPr lang="it-IT"/>
          </a:p>
        </c:txPr>
        <c:crossAx val="114161536"/>
        <c:crosses val="max"/>
        <c:crossBetween val="midCat"/>
      </c:valAx>
      <c:valAx>
        <c:axId val="114161536"/>
        <c:scaling>
          <c:orientation val="minMax"/>
        </c:scaling>
        <c:delete val="1"/>
        <c:axPos val="b"/>
        <c:majorTickMark val="out"/>
        <c:minorTickMark val="none"/>
        <c:tickLblPos val="nextTo"/>
        <c:crossAx val="114160000"/>
        <c:crosses val="autoZero"/>
        <c:crossBetween val="midCat"/>
      </c:valAx>
    </c:plotArea>
    <c:legend>
      <c:legendPos val="b"/>
      <c:overlay val="0"/>
      <c:txPr>
        <a:bodyPr/>
        <a:lstStyle/>
        <a:p>
          <a:pPr>
            <a:defRPr sz="800"/>
          </a:pPr>
          <a:endParaRPr lang="it-IT"/>
        </a:p>
      </c:txPr>
    </c:legend>
    <c:plotVisOnly val="1"/>
    <c:dispBlanksAs val="gap"/>
    <c:showDLblsOverMax val="0"/>
  </c:chart>
  <c:spPr>
    <a:ln>
      <a:solidFill>
        <a:srgbClr val="DBEEF4"/>
      </a:solidFill>
    </a:ln>
  </c:sp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50" b="0" i="0" u="none" strike="noStrike" kern="1200" spc="0" baseline="0">
                <a:solidFill>
                  <a:sysClr val="windowText" lastClr="000000"/>
                </a:solidFill>
                <a:latin typeface="+mn-lt"/>
                <a:ea typeface="+mn-ea"/>
                <a:cs typeface="+mn-cs"/>
              </a:defRPr>
            </a:pPr>
            <a:r>
              <a:rPr lang="it-IT" sz="1050" b="1" dirty="0"/>
              <a:t>Ripartizione immatricolazioni Leasing per tipologia</a:t>
            </a:r>
            <a:r>
              <a:rPr lang="it-IT" sz="1050" b="1" baseline="0" dirty="0"/>
              <a:t> di utilizzatore gen'26 </a:t>
            </a:r>
            <a:endParaRPr lang="it-IT" sz="1050" b="1" dirty="0"/>
          </a:p>
        </c:rich>
      </c:tx>
      <c:layout>
        <c:manualLayout>
          <c:xMode val="edge"/>
          <c:yMode val="edge"/>
          <c:x val="9.8655935258089522E-2"/>
          <c:y val="1.3445564301627804E-2"/>
        </c:manualLayout>
      </c:layout>
      <c:overlay val="0"/>
      <c:spPr>
        <a:noFill/>
        <a:ln>
          <a:noFill/>
        </a:ln>
        <a:effectLst/>
      </c:spPr>
      <c:txPr>
        <a:bodyPr rot="0" spcFirstLastPara="1" vertOverflow="ellipsis" vert="horz" wrap="square" anchor="ctr" anchorCtr="1"/>
        <a:lstStyle/>
        <a:p>
          <a:pPr>
            <a:defRPr sz="1050" b="0" i="0" u="none" strike="noStrike" kern="1200" spc="0" baseline="0">
              <a:solidFill>
                <a:sysClr val="windowText" lastClr="000000"/>
              </a:solidFill>
              <a:latin typeface="+mn-lt"/>
              <a:ea typeface="+mn-ea"/>
              <a:cs typeface="+mn-cs"/>
            </a:defRPr>
          </a:pPr>
          <a:endParaRPr lang="it-IT"/>
        </a:p>
      </c:txPr>
    </c:title>
    <c:autoTitleDeleted val="0"/>
    <c:plotArea>
      <c:layout>
        <c:manualLayout>
          <c:layoutTarget val="inner"/>
          <c:xMode val="edge"/>
          <c:yMode val="edge"/>
          <c:x val="0.21393549004699899"/>
          <c:y val="0.20311023703320244"/>
          <c:w val="0.59100268098866204"/>
          <c:h val="0.63625726438526309"/>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F8B-4C4D-BC63-07CC6717AC3E}"/>
              </c:ext>
            </c:extLst>
          </c:dPt>
          <c:dPt>
            <c:idx val="1"/>
            <c:bubble3D val="0"/>
            <c:spPr>
              <a:solidFill>
                <a:schemeClr val="accent1">
                  <a:lumMod val="60000"/>
                  <a:lumOff val="40000"/>
                </a:schemeClr>
              </a:solidFill>
              <a:ln w="19050">
                <a:solidFill>
                  <a:schemeClr val="lt1"/>
                </a:solidFill>
              </a:ln>
              <a:effectLst/>
            </c:spPr>
            <c:extLst>
              <c:ext xmlns:c16="http://schemas.microsoft.com/office/drawing/2014/chart" uri="{C3380CC4-5D6E-409C-BE32-E72D297353CC}">
                <c16:uniqueId val="{00000003-9F8B-4C4D-BC63-07CC6717AC3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F8B-4C4D-BC63-07CC6717AC3E}"/>
              </c:ext>
            </c:extLst>
          </c:dPt>
          <c:dLbls>
            <c:dLbl>
              <c:idx val="0"/>
              <c:tx>
                <c:rich>
                  <a:bodyPr rot="0" spcFirstLastPara="1" vertOverflow="ellipsis" vert="horz" wrap="square" anchor="ctr" anchorCtr="1"/>
                  <a:lstStyle/>
                  <a:p>
                    <a:pPr>
                      <a:defRPr sz="1000" b="0" i="0" u="none" strike="noStrike" kern="1200" baseline="0">
                        <a:solidFill>
                          <a:schemeClr val="bg1"/>
                        </a:solidFill>
                        <a:latin typeface="+mn-lt"/>
                        <a:ea typeface="+mn-ea"/>
                        <a:cs typeface="+mn-cs"/>
                      </a:defRPr>
                    </a:pPr>
                    <a:r>
                      <a:rPr lang="en-US" dirty="0"/>
                      <a:t>Privati</a:t>
                    </a:r>
                    <a:r>
                      <a:rPr lang="en-US" baseline="30000" dirty="0"/>
                      <a:t>2</a:t>
                    </a:r>
                    <a:r>
                      <a:rPr lang="en-US" baseline="0" dirty="0"/>
                      <a:t>
42,1%</a:t>
                    </a:r>
                  </a:p>
                </c:rich>
              </c:tx>
              <c:numFmt formatCode="0.0%" sourceLinked="0"/>
              <c:spPr>
                <a:noFill/>
                <a:ln>
                  <a:noFill/>
                </a:ln>
                <a:effectLst/>
              </c:spPr>
              <c:txPr>
                <a:bodyPr rot="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9F8B-4C4D-BC63-07CC6717AC3E}"/>
                </c:ext>
              </c:extLst>
            </c:dLbl>
            <c:dLbl>
              <c:idx val="1"/>
              <c:layout>
                <c:manualLayout>
                  <c:x val="-5.1869924595529485E-2"/>
                  <c:y val="-4.6152551709061802E-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41519655710768977"/>
                      <c:h val="0.14490410086867705"/>
                    </c:manualLayout>
                  </c15:layout>
                </c:ext>
                <c:ext xmlns:c16="http://schemas.microsoft.com/office/drawing/2014/chart" uri="{C3380CC4-5D6E-409C-BE32-E72D297353CC}">
                  <c16:uniqueId val="{00000003-9F8B-4C4D-BC63-07CC6717AC3E}"/>
                </c:ext>
              </c:extLst>
            </c:dLbl>
            <c:numFmt formatCode="0.0%" sourceLinked="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it-IT"/>
              </a:p>
            </c:txPr>
            <c:dLblPos val="bestFit"/>
            <c:showLegendKey val="0"/>
            <c:showVal val="0"/>
            <c:showCatName val="1"/>
            <c:showSerName val="0"/>
            <c:showPercent val="1"/>
            <c:showBubbleSize val="0"/>
            <c:showLeaderLines val="0"/>
            <c:extLst>
              <c:ext xmlns:c15="http://schemas.microsoft.com/office/drawing/2012/chart" uri="{CE6537A1-D6FC-4f65-9D91-7224C49458BB}"/>
            </c:extLst>
          </c:dLbls>
          <c:cat>
            <c:strRef>
              <c:f>Foglio1!$A$12:$A$14</c:f>
              <c:strCache>
                <c:ptCount val="3"/>
                <c:pt idx="0">
                  <c:v>Privati*</c:v>
                </c:pt>
                <c:pt idx="1">
                  <c:v>Società di noleggio</c:v>
                </c:pt>
                <c:pt idx="2">
                  <c:v>Altre società</c:v>
                </c:pt>
              </c:strCache>
            </c:strRef>
          </c:cat>
          <c:val>
            <c:numRef>
              <c:f>Foglio1!$B$12:$B$14</c:f>
              <c:numCache>
                <c:formatCode>##,##0</c:formatCode>
                <c:ptCount val="3"/>
                <c:pt idx="0">
                  <c:v>2442</c:v>
                </c:pt>
                <c:pt idx="1">
                  <c:v>389</c:v>
                </c:pt>
                <c:pt idx="2">
                  <c:v>2682</c:v>
                </c:pt>
              </c:numCache>
            </c:numRef>
          </c:val>
          <c:extLst>
            <c:ext xmlns:c16="http://schemas.microsoft.com/office/drawing/2014/chart" uri="{C3380CC4-5D6E-409C-BE32-E72D297353CC}">
              <c16:uniqueId val="{00000006-9F8B-4C4D-BC63-07CC6717AC3E}"/>
            </c:ext>
          </c:extLst>
        </c:ser>
        <c:dLbls>
          <c:dLblPos val="bestFit"/>
          <c:showLegendKey val="0"/>
          <c:showVal val="1"/>
          <c:showCatName val="0"/>
          <c:showSerName val="0"/>
          <c:showPercent val="0"/>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solidFill>
            <a:sysClr val="windowText" lastClr="000000"/>
          </a:solidFill>
        </a:defRPr>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95">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7227EAD-E327-49C8-9715-3813B851C7C5}" type="datetimeFigureOut">
              <a:rPr lang="it-IT" smtClean="0"/>
              <a:t>17/02/2026</a:t>
            </a:fld>
            <a:endParaRPr lang="it-IT"/>
          </a:p>
        </p:txBody>
      </p:sp>
      <p:sp>
        <p:nvSpPr>
          <p:cNvPr id="4" name="Segnaposto piè di pagina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7AD55AB8-5BAB-4640-B63D-B90AD57C09E9}" type="slidenum">
              <a:rPr lang="it-IT" smtClean="0"/>
              <a:t>‹N›</a:t>
            </a:fld>
            <a:endParaRPr lang="it-IT"/>
          </a:p>
        </p:txBody>
      </p:sp>
    </p:spTree>
    <p:extLst>
      <p:ext uri="{BB962C8B-B14F-4D97-AF65-F5344CB8AC3E}">
        <p14:creationId xmlns:p14="http://schemas.microsoft.com/office/powerpoint/2010/main" val="3673018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1"/>
            <a:ext cx="2945862" cy="497333"/>
          </a:xfrm>
          <a:prstGeom prst="rect">
            <a:avLst/>
          </a:prstGeom>
        </p:spPr>
        <p:txBody>
          <a:bodyPr vert="horz" lIns="91432" tIns="45716" rIns="91432" bIns="45716" rtlCol="0"/>
          <a:lstStyle>
            <a:lvl1pPr algn="l" fontAlgn="auto">
              <a:spcBef>
                <a:spcPts val="0"/>
              </a:spcBef>
              <a:spcAft>
                <a:spcPts val="0"/>
              </a:spcAft>
              <a:defRPr sz="1200">
                <a:latin typeface="+mn-lt"/>
                <a:cs typeface="+mn-cs"/>
              </a:defRPr>
            </a:lvl1pPr>
          </a:lstStyle>
          <a:p>
            <a:pPr>
              <a:defRPr/>
            </a:pPr>
            <a:endParaRPr lang="en-GB"/>
          </a:p>
        </p:txBody>
      </p:sp>
      <p:sp>
        <p:nvSpPr>
          <p:cNvPr id="3" name="Segnaposto data 2"/>
          <p:cNvSpPr>
            <a:spLocks noGrp="1"/>
          </p:cNvSpPr>
          <p:nvPr>
            <p:ph type="dt" idx="1"/>
          </p:nvPr>
        </p:nvSpPr>
        <p:spPr>
          <a:xfrm>
            <a:off x="3850294" y="11"/>
            <a:ext cx="2945862" cy="497333"/>
          </a:xfrm>
          <a:prstGeom prst="rect">
            <a:avLst/>
          </a:prstGeom>
        </p:spPr>
        <p:txBody>
          <a:bodyPr vert="horz" lIns="91432" tIns="45716" rIns="91432" bIns="45716" rtlCol="0"/>
          <a:lstStyle>
            <a:lvl1pPr algn="r" fontAlgn="auto">
              <a:spcBef>
                <a:spcPts val="0"/>
              </a:spcBef>
              <a:spcAft>
                <a:spcPts val="0"/>
              </a:spcAft>
              <a:defRPr sz="1200">
                <a:latin typeface="+mn-lt"/>
                <a:cs typeface="+mn-cs"/>
              </a:defRPr>
            </a:lvl1pPr>
          </a:lstStyle>
          <a:p>
            <a:pPr>
              <a:defRPr/>
            </a:pPr>
            <a:fld id="{CCA32042-D2C3-44D7-876D-9E07CF9FF64A}" type="datetimeFigureOut">
              <a:rPr lang="en-GB"/>
              <a:pPr>
                <a:defRPr/>
              </a:pPr>
              <a:t>17/02/2026</a:t>
            </a:fld>
            <a:endParaRPr lang="en-GB"/>
          </a:p>
        </p:txBody>
      </p:sp>
      <p:sp>
        <p:nvSpPr>
          <p:cNvPr id="4" name="Segnaposto immagin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2" tIns="45716" rIns="91432" bIns="45716" rtlCol="0" anchor="ctr"/>
          <a:lstStyle/>
          <a:p>
            <a:pPr lvl="0"/>
            <a:endParaRPr lang="en-GB" noProof="0"/>
          </a:p>
        </p:txBody>
      </p:sp>
      <p:sp>
        <p:nvSpPr>
          <p:cNvPr id="5" name="Segnaposto note 4"/>
          <p:cNvSpPr>
            <a:spLocks noGrp="1"/>
          </p:cNvSpPr>
          <p:nvPr>
            <p:ph type="body" sz="quarter" idx="3"/>
          </p:nvPr>
        </p:nvSpPr>
        <p:spPr>
          <a:xfrm>
            <a:off x="679464" y="4714653"/>
            <a:ext cx="5438748" cy="4466756"/>
          </a:xfrm>
          <a:prstGeom prst="rect">
            <a:avLst/>
          </a:prstGeom>
        </p:spPr>
        <p:txBody>
          <a:bodyPr vert="horz" lIns="91432" tIns="45716" rIns="91432" bIns="45716"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endParaRPr lang="en-GB" noProof="0"/>
          </a:p>
        </p:txBody>
      </p:sp>
      <p:sp>
        <p:nvSpPr>
          <p:cNvPr id="6" name="Segnaposto piè di pagina 5"/>
          <p:cNvSpPr>
            <a:spLocks noGrp="1"/>
          </p:cNvSpPr>
          <p:nvPr>
            <p:ph type="ftr" sz="quarter" idx="4"/>
          </p:nvPr>
        </p:nvSpPr>
        <p:spPr>
          <a:xfrm>
            <a:off x="0" y="9427766"/>
            <a:ext cx="2945862" cy="497332"/>
          </a:xfrm>
          <a:prstGeom prst="rect">
            <a:avLst/>
          </a:prstGeom>
        </p:spPr>
        <p:txBody>
          <a:bodyPr vert="horz" lIns="91432" tIns="45716" rIns="91432" bIns="45716" rtlCol="0" anchor="b"/>
          <a:lstStyle>
            <a:lvl1pPr algn="l" fontAlgn="auto">
              <a:spcBef>
                <a:spcPts val="0"/>
              </a:spcBef>
              <a:spcAft>
                <a:spcPts val="0"/>
              </a:spcAft>
              <a:defRPr sz="1200">
                <a:latin typeface="+mn-lt"/>
                <a:cs typeface="+mn-cs"/>
              </a:defRPr>
            </a:lvl1pPr>
          </a:lstStyle>
          <a:p>
            <a:pPr>
              <a:defRPr/>
            </a:pPr>
            <a:endParaRPr lang="en-GB"/>
          </a:p>
        </p:txBody>
      </p:sp>
      <p:sp>
        <p:nvSpPr>
          <p:cNvPr id="7" name="Segnaposto numero diapositiva 6"/>
          <p:cNvSpPr>
            <a:spLocks noGrp="1"/>
          </p:cNvSpPr>
          <p:nvPr>
            <p:ph type="sldNum" sz="quarter" idx="5"/>
          </p:nvPr>
        </p:nvSpPr>
        <p:spPr>
          <a:xfrm>
            <a:off x="3850294" y="9427766"/>
            <a:ext cx="2945862" cy="497332"/>
          </a:xfrm>
          <a:prstGeom prst="rect">
            <a:avLst/>
          </a:prstGeom>
        </p:spPr>
        <p:txBody>
          <a:bodyPr vert="horz" lIns="91432" tIns="45716" rIns="91432" bIns="45716" rtlCol="0" anchor="b"/>
          <a:lstStyle>
            <a:lvl1pPr algn="r" fontAlgn="auto">
              <a:spcBef>
                <a:spcPts val="0"/>
              </a:spcBef>
              <a:spcAft>
                <a:spcPts val="0"/>
              </a:spcAft>
              <a:defRPr sz="1200">
                <a:latin typeface="+mn-lt"/>
                <a:cs typeface="+mn-cs"/>
              </a:defRPr>
            </a:lvl1pPr>
          </a:lstStyle>
          <a:p>
            <a:pPr>
              <a:defRPr/>
            </a:pPr>
            <a:fld id="{6CEF527F-FF1D-4A1A-835E-39AB61B73272}" type="slidenum">
              <a:rPr lang="en-GB"/>
              <a:pPr>
                <a:defRPr/>
              </a:pPr>
              <a:t>‹N›</a:t>
            </a:fld>
            <a:endParaRPr lang="en-GB"/>
          </a:p>
        </p:txBody>
      </p:sp>
    </p:spTree>
    <p:extLst>
      <p:ext uri="{BB962C8B-B14F-4D97-AF65-F5344CB8AC3E}">
        <p14:creationId xmlns:p14="http://schemas.microsoft.com/office/powerpoint/2010/main" val="38301807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5124"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16798" indent="-275692">
              <a:defRPr>
                <a:solidFill>
                  <a:schemeClr val="tx1"/>
                </a:solidFill>
                <a:latin typeface="Calibri" pitchFamily="34" charset="0"/>
              </a:defRPr>
            </a:lvl2pPr>
            <a:lvl3pPr marL="1102766" indent="-220553">
              <a:defRPr>
                <a:solidFill>
                  <a:schemeClr val="tx1"/>
                </a:solidFill>
                <a:latin typeface="Calibri" pitchFamily="34" charset="0"/>
              </a:defRPr>
            </a:lvl3pPr>
            <a:lvl4pPr marL="1543873" indent="-220553">
              <a:defRPr>
                <a:solidFill>
                  <a:schemeClr val="tx1"/>
                </a:solidFill>
                <a:latin typeface="Calibri" pitchFamily="34" charset="0"/>
              </a:defRPr>
            </a:lvl4pPr>
            <a:lvl5pPr marL="1984980" indent="-220553">
              <a:defRPr>
                <a:solidFill>
                  <a:schemeClr val="tx1"/>
                </a:solidFill>
                <a:latin typeface="Calibri" pitchFamily="34" charset="0"/>
              </a:defRPr>
            </a:lvl5pPr>
            <a:lvl6pPr marL="2426086" indent="-220553" fontAlgn="base">
              <a:spcBef>
                <a:spcPct val="0"/>
              </a:spcBef>
              <a:spcAft>
                <a:spcPct val="0"/>
              </a:spcAft>
              <a:defRPr>
                <a:solidFill>
                  <a:schemeClr val="tx1"/>
                </a:solidFill>
                <a:latin typeface="Calibri" pitchFamily="34" charset="0"/>
              </a:defRPr>
            </a:lvl6pPr>
            <a:lvl7pPr marL="2867193" indent="-220553" fontAlgn="base">
              <a:spcBef>
                <a:spcPct val="0"/>
              </a:spcBef>
              <a:spcAft>
                <a:spcPct val="0"/>
              </a:spcAft>
              <a:defRPr>
                <a:solidFill>
                  <a:schemeClr val="tx1"/>
                </a:solidFill>
                <a:latin typeface="Calibri" pitchFamily="34" charset="0"/>
              </a:defRPr>
            </a:lvl7pPr>
            <a:lvl8pPr marL="3308299" indent="-220553" fontAlgn="base">
              <a:spcBef>
                <a:spcPct val="0"/>
              </a:spcBef>
              <a:spcAft>
                <a:spcPct val="0"/>
              </a:spcAft>
              <a:defRPr>
                <a:solidFill>
                  <a:schemeClr val="tx1"/>
                </a:solidFill>
                <a:latin typeface="Calibri" pitchFamily="34" charset="0"/>
              </a:defRPr>
            </a:lvl8pPr>
            <a:lvl9pPr marL="3749406" indent="-220553" fontAlgn="base">
              <a:spcBef>
                <a:spcPct val="0"/>
              </a:spcBef>
              <a:spcAft>
                <a:spcPct val="0"/>
              </a:spcAft>
              <a:defRPr>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656AC2E-8E5A-4FC8-9C0F-D205875CD58C}" type="slidenum">
              <a:rPr kumimoji="0" lang="en-GB" altLang="it-IT" sz="1200" b="0" i="0" u="none" strike="noStrike" kern="1200" cap="none" spc="0" normalizeH="0" baseline="0" noProof="0">
                <a:ln>
                  <a:noFill/>
                </a:ln>
                <a:solidFill>
                  <a:prstClr val="black"/>
                </a:solidFill>
                <a:effectLst/>
                <a:uLnTx/>
                <a:uFillTx/>
                <a:latin typeface="Calibri"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altLang="it-IT" sz="1200" b="0" i="0" u="none" strike="noStrike" kern="1200" cap="none" spc="0" normalizeH="0" baseline="0" noProof="0">
              <a:ln>
                <a:noFill/>
              </a:ln>
              <a:solidFill>
                <a:prstClr val="black"/>
              </a:solidFill>
              <a:effectLst/>
              <a:uLnTx/>
              <a:uFillTx/>
              <a:latin typeface="Calibri" pitchFamily="34" charset="0"/>
              <a:ea typeface="+mn-ea"/>
              <a:cs typeface="+mn-cs"/>
            </a:endParaRPr>
          </a:p>
        </p:txBody>
      </p:sp>
    </p:spTree>
    <p:extLst>
      <p:ext uri="{BB962C8B-B14F-4D97-AF65-F5344CB8AC3E}">
        <p14:creationId xmlns:p14="http://schemas.microsoft.com/office/powerpoint/2010/main" val="2977818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it-IT" dirty="0"/>
          </a:p>
        </p:txBody>
      </p:sp>
      <p:sp>
        <p:nvSpPr>
          <p:cNvPr id="6148"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16798" indent="-275692">
              <a:defRPr>
                <a:solidFill>
                  <a:schemeClr val="tx1"/>
                </a:solidFill>
                <a:latin typeface="Calibri" pitchFamily="34" charset="0"/>
              </a:defRPr>
            </a:lvl2pPr>
            <a:lvl3pPr marL="1102766" indent="-220553">
              <a:defRPr>
                <a:solidFill>
                  <a:schemeClr val="tx1"/>
                </a:solidFill>
                <a:latin typeface="Calibri" pitchFamily="34" charset="0"/>
              </a:defRPr>
            </a:lvl3pPr>
            <a:lvl4pPr marL="1543873" indent="-220553">
              <a:defRPr>
                <a:solidFill>
                  <a:schemeClr val="tx1"/>
                </a:solidFill>
                <a:latin typeface="Calibri" pitchFamily="34" charset="0"/>
              </a:defRPr>
            </a:lvl4pPr>
            <a:lvl5pPr marL="1984980" indent="-220553">
              <a:defRPr>
                <a:solidFill>
                  <a:schemeClr val="tx1"/>
                </a:solidFill>
                <a:latin typeface="Calibri" pitchFamily="34" charset="0"/>
              </a:defRPr>
            </a:lvl5pPr>
            <a:lvl6pPr marL="2426086" indent="-220553" fontAlgn="base">
              <a:spcBef>
                <a:spcPct val="0"/>
              </a:spcBef>
              <a:spcAft>
                <a:spcPct val="0"/>
              </a:spcAft>
              <a:defRPr>
                <a:solidFill>
                  <a:schemeClr val="tx1"/>
                </a:solidFill>
                <a:latin typeface="Calibri" pitchFamily="34" charset="0"/>
              </a:defRPr>
            </a:lvl6pPr>
            <a:lvl7pPr marL="2867193" indent="-220553" fontAlgn="base">
              <a:spcBef>
                <a:spcPct val="0"/>
              </a:spcBef>
              <a:spcAft>
                <a:spcPct val="0"/>
              </a:spcAft>
              <a:defRPr>
                <a:solidFill>
                  <a:schemeClr val="tx1"/>
                </a:solidFill>
                <a:latin typeface="Calibri" pitchFamily="34" charset="0"/>
              </a:defRPr>
            </a:lvl7pPr>
            <a:lvl8pPr marL="3308299" indent="-220553" fontAlgn="base">
              <a:spcBef>
                <a:spcPct val="0"/>
              </a:spcBef>
              <a:spcAft>
                <a:spcPct val="0"/>
              </a:spcAft>
              <a:defRPr>
                <a:solidFill>
                  <a:schemeClr val="tx1"/>
                </a:solidFill>
                <a:latin typeface="Calibri" pitchFamily="34" charset="0"/>
              </a:defRPr>
            </a:lvl8pPr>
            <a:lvl9pPr marL="3749406" indent="-220553" fontAlgn="base">
              <a:spcBef>
                <a:spcPct val="0"/>
              </a:spcBef>
              <a:spcAft>
                <a:spcPct val="0"/>
              </a:spcAft>
              <a:defRPr>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C42A70F-6BA0-4967-BF11-C43CA0E3C406}" type="slidenum">
              <a:rPr kumimoji="0" lang="en-GB" altLang="it-IT" sz="1200" b="0" i="0" u="none" strike="noStrike" kern="1200" cap="none" spc="0" normalizeH="0" baseline="0" noProof="0">
                <a:ln>
                  <a:noFill/>
                </a:ln>
                <a:solidFill>
                  <a:prstClr val="black"/>
                </a:solidFill>
                <a:effectLst/>
                <a:uLnTx/>
                <a:uFillTx/>
                <a:latin typeface="Calibri"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altLang="it-IT" sz="1200" b="0" i="0" u="none" strike="noStrike" kern="1200" cap="none" spc="0" normalizeH="0" baseline="0" noProof="0">
              <a:ln>
                <a:noFill/>
              </a:ln>
              <a:solidFill>
                <a:prstClr val="black"/>
              </a:solidFill>
              <a:effectLst/>
              <a:uLnTx/>
              <a:uFillTx/>
              <a:latin typeface="Calibri" pitchFamily="34" charset="0"/>
              <a:ea typeface="+mn-ea"/>
              <a:cs typeface="+mn-cs"/>
            </a:endParaRPr>
          </a:p>
        </p:txBody>
      </p:sp>
    </p:spTree>
    <p:extLst>
      <p:ext uri="{BB962C8B-B14F-4D97-AF65-F5344CB8AC3E}">
        <p14:creationId xmlns:p14="http://schemas.microsoft.com/office/powerpoint/2010/main" val="2737515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EF527F-FF1D-4A1A-835E-39AB61B7327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6940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9A7551EE-A7CA-49B1-95E4-449BB0AF04DC}" type="datetimeFigureOut">
              <a:rPr lang="it-IT"/>
              <a:pPr>
                <a:defRPr/>
              </a:pPr>
              <a:t>17/02/2026</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ED43ABF-60E7-4F2A-8BB9-6731C28ED312}" type="slidenum">
              <a:rPr lang="it-IT"/>
              <a:pPr>
                <a:defRPr/>
              </a:pPr>
              <a:t>‹N›</a:t>
            </a:fld>
            <a:endParaRPr lang="it-IT"/>
          </a:p>
        </p:txBody>
      </p:sp>
    </p:spTree>
    <p:extLst>
      <p:ext uri="{BB962C8B-B14F-4D97-AF65-F5344CB8AC3E}">
        <p14:creationId xmlns:p14="http://schemas.microsoft.com/office/powerpoint/2010/main" val="2563915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99F2FC6E-6DB1-4A4A-9B2A-FEA53F003BD7}" type="datetimeFigureOut">
              <a:rPr lang="it-IT"/>
              <a:pPr>
                <a:defRPr/>
              </a:pPr>
              <a:t>17/02/2026</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F396C631-7341-4AEF-8B2A-9C6017565BAD}" type="slidenum">
              <a:rPr lang="it-IT"/>
              <a:pPr>
                <a:defRPr/>
              </a:pPr>
              <a:t>‹N›</a:t>
            </a:fld>
            <a:endParaRPr lang="it-IT"/>
          </a:p>
        </p:txBody>
      </p:sp>
    </p:spTree>
    <p:extLst>
      <p:ext uri="{BB962C8B-B14F-4D97-AF65-F5344CB8AC3E}">
        <p14:creationId xmlns:p14="http://schemas.microsoft.com/office/powerpoint/2010/main" val="3542392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0E3BEA3-44D9-45A2-AD8B-D79C70EF8F2C}" type="datetimeFigureOut">
              <a:rPr lang="it-IT"/>
              <a:pPr>
                <a:defRPr/>
              </a:pPr>
              <a:t>17/02/2026</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19F23C8-51A8-4624-BA02-2D2C16F2B40D}" type="slidenum">
              <a:rPr lang="it-IT"/>
              <a:pPr>
                <a:defRPr/>
              </a:pPr>
              <a:t>‹N›</a:t>
            </a:fld>
            <a:endParaRPr lang="it-IT"/>
          </a:p>
        </p:txBody>
      </p:sp>
    </p:spTree>
    <p:extLst>
      <p:ext uri="{BB962C8B-B14F-4D97-AF65-F5344CB8AC3E}">
        <p14:creationId xmlns:p14="http://schemas.microsoft.com/office/powerpoint/2010/main" val="2778474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861C97-F34E-4270-BDA2-767C050F6EE3}"/>
              </a:ext>
            </a:extLst>
          </p:cNvPr>
          <p:cNvSpPr>
            <a:spLocks noGrp="1"/>
          </p:cNvSpPr>
          <p:nvPr>
            <p:ph type="ctrTitle"/>
          </p:nvPr>
        </p:nvSpPr>
        <p:spPr>
          <a:xfrm>
            <a:off x="1143000" y="1122363"/>
            <a:ext cx="6858000" cy="2387600"/>
          </a:xfrm>
        </p:spPr>
        <p:txBody>
          <a:bodyPr anchor="b"/>
          <a:lstStyle>
            <a:lvl1pPr algn="ctr">
              <a:defRPr sz="45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61744FCC-7B71-406B-8070-BDC8855923A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DBDB53A-6EC8-4FAD-87A9-D31B925B157C}"/>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5" name="Segnaposto piè di pagina 4">
            <a:extLst>
              <a:ext uri="{FF2B5EF4-FFF2-40B4-BE49-F238E27FC236}">
                <a16:creationId xmlns:a16="http://schemas.microsoft.com/office/drawing/2014/main" id="{0B604E14-1906-478E-81CC-CC559D4DD85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D76A2CD-71FD-489B-A8A3-D0F42A7AE702}"/>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7285263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609BD0-B64E-45F7-AC6A-05D3602D7CD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D7E10D0-8390-46ED-A6A9-53159908EC07}"/>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94B4F31-214B-48D1-8563-3EC2050B2111}"/>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5" name="Segnaposto piè di pagina 4">
            <a:extLst>
              <a:ext uri="{FF2B5EF4-FFF2-40B4-BE49-F238E27FC236}">
                <a16:creationId xmlns:a16="http://schemas.microsoft.com/office/drawing/2014/main" id="{08D69C7D-898E-4550-BE9D-2A536793C1D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2B6259E-2813-413A-AD7A-FDDE4641CF28}"/>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1507256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B771D5-B52A-4869-8D76-F31CABDC8FB3}"/>
              </a:ext>
            </a:extLst>
          </p:cNvPr>
          <p:cNvSpPr>
            <a:spLocks noGrp="1"/>
          </p:cNvSpPr>
          <p:nvPr>
            <p:ph type="title"/>
          </p:nvPr>
        </p:nvSpPr>
        <p:spPr>
          <a:xfrm>
            <a:off x="623888" y="1709739"/>
            <a:ext cx="7886700" cy="2852737"/>
          </a:xfrm>
        </p:spPr>
        <p:txBody>
          <a:bodyPr anchor="b"/>
          <a:lstStyle>
            <a:lvl1pPr>
              <a:defRPr sz="45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F7F5C05-F0FD-44A4-8108-0343E330C6B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3E6C2E90-41BC-4572-B722-C4F1866D71EC}"/>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5" name="Segnaposto piè di pagina 4">
            <a:extLst>
              <a:ext uri="{FF2B5EF4-FFF2-40B4-BE49-F238E27FC236}">
                <a16:creationId xmlns:a16="http://schemas.microsoft.com/office/drawing/2014/main" id="{EEBC05FE-6C4A-47F8-AFB9-B183EFFDC1E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E05A764-E7B7-4F77-8266-DD0492CDD1D1}"/>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13386145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C34966-6852-47CC-B855-E428F320EA2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603C054-59F5-4881-A96F-390643ACF323}"/>
              </a:ext>
            </a:extLst>
          </p:cNvPr>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205B3BD-77D9-4C0B-A99E-48165F5EAE75}"/>
              </a:ext>
            </a:extLst>
          </p:cNvPr>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EF1CA12-47C8-4E86-96B2-6D1E1ECC4B37}"/>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6" name="Segnaposto piè di pagina 5">
            <a:extLst>
              <a:ext uri="{FF2B5EF4-FFF2-40B4-BE49-F238E27FC236}">
                <a16:creationId xmlns:a16="http://schemas.microsoft.com/office/drawing/2014/main" id="{41C95C3F-ADB7-464A-8E52-FB3968AD431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BE5F200-E934-4065-A6E5-0070082365BA}"/>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19945090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3D8BB-5A41-46FE-95CA-7E05971A2EEE}"/>
              </a:ext>
            </a:extLst>
          </p:cNvPr>
          <p:cNvSpPr>
            <a:spLocks noGrp="1"/>
          </p:cNvSpPr>
          <p:nvPr>
            <p:ph type="title"/>
          </p:nvPr>
        </p:nvSpPr>
        <p:spPr>
          <a:xfrm>
            <a:off x="629841" y="365126"/>
            <a:ext cx="78867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C2DFB44-8C4A-4B28-AA0E-346AD2E3CFA0}"/>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1D3C32F-A921-4E07-95BE-E1B5C3AC1A7F}"/>
              </a:ext>
            </a:extLst>
          </p:cNvPr>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3C05C9D-42CC-4C28-A13D-759B615C5BB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9E3AD4D1-57B0-44E8-AFBC-68775BD7420F}"/>
              </a:ext>
            </a:extLst>
          </p:cNvPr>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A017B82-5C2C-4445-BF02-D4EA6929D4AF}"/>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8" name="Segnaposto piè di pagina 7">
            <a:extLst>
              <a:ext uri="{FF2B5EF4-FFF2-40B4-BE49-F238E27FC236}">
                <a16:creationId xmlns:a16="http://schemas.microsoft.com/office/drawing/2014/main" id="{CB73278F-EDB0-4A5F-8025-3D4CE20F428B}"/>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82E36171-4B05-4338-9CEB-5D4C697E6393}"/>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15473497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276D18-51A2-4749-8080-6A6EF4C6EDBA}"/>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4B4239F-9D22-4405-9701-66D156E59B8E}"/>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4" name="Segnaposto piè di pagina 3">
            <a:extLst>
              <a:ext uri="{FF2B5EF4-FFF2-40B4-BE49-F238E27FC236}">
                <a16:creationId xmlns:a16="http://schemas.microsoft.com/office/drawing/2014/main" id="{2D36AD62-1FFC-4D08-A06F-3DAC9F134258}"/>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943A9D7-353A-4826-A1E6-C8C2E762F23F}"/>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26897886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8F3D7DB-F9FA-48F2-BB71-20B6362716D5}"/>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3" name="Segnaposto piè di pagina 2">
            <a:extLst>
              <a:ext uri="{FF2B5EF4-FFF2-40B4-BE49-F238E27FC236}">
                <a16:creationId xmlns:a16="http://schemas.microsoft.com/office/drawing/2014/main" id="{09113126-EE9D-4AFA-98A7-D2C342AE2481}"/>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4988A325-E30F-4497-B586-B620E6F9EF78}"/>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31904606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674184-7954-4D7F-9FAD-881C18F57B78}"/>
              </a:ext>
            </a:extLst>
          </p:cNvPr>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48345B6-7D1D-4D7A-9A19-E4D77D49C20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663CDCC-2BF6-4AE2-96B0-202216B699C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5DB7A37-A048-4DE5-9A30-54BF6EDADA75}"/>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6" name="Segnaposto piè di pagina 5">
            <a:extLst>
              <a:ext uri="{FF2B5EF4-FFF2-40B4-BE49-F238E27FC236}">
                <a16:creationId xmlns:a16="http://schemas.microsoft.com/office/drawing/2014/main" id="{9FC939B6-27F2-494C-89EC-D54E414A7F8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7292FD6-F851-460D-9890-AF5EC4D9BE7A}"/>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2703982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F97F828-68B5-4D06-B1F3-72AFA1809AAC}" type="datetimeFigureOut">
              <a:rPr lang="it-IT"/>
              <a:pPr>
                <a:defRPr/>
              </a:pPr>
              <a:t>17/02/2026</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496A5A9E-FDB0-4F50-80C0-41D2EE6CC1E7}" type="slidenum">
              <a:rPr lang="it-IT"/>
              <a:pPr>
                <a:defRPr/>
              </a:pPr>
              <a:t>‹N›</a:t>
            </a:fld>
            <a:endParaRPr lang="it-IT"/>
          </a:p>
        </p:txBody>
      </p:sp>
    </p:spTree>
    <p:extLst>
      <p:ext uri="{BB962C8B-B14F-4D97-AF65-F5344CB8AC3E}">
        <p14:creationId xmlns:p14="http://schemas.microsoft.com/office/powerpoint/2010/main" val="14372505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0E80B8-93B9-476C-943F-B2BF32275E96}"/>
              </a:ext>
            </a:extLst>
          </p:cNvPr>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828D383-344A-4F18-AF63-FF21AB64554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a:extLst>
              <a:ext uri="{FF2B5EF4-FFF2-40B4-BE49-F238E27FC236}">
                <a16:creationId xmlns:a16="http://schemas.microsoft.com/office/drawing/2014/main" id="{A5D49AC9-D023-4EC0-B073-7ADC3692A50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8B299EF-6627-4CC1-B5E7-A75CB08CA15C}"/>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6" name="Segnaposto piè di pagina 5">
            <a:extLst>
              <a:ext uri="{FF2B5EF4-FFF2-40B4-BE49-F238E27FC236}">
                <a16:creationId xmlns:a16="http://schemas.microsoft.com/office/drawing/2014/main" id="{72D5E695-9861-426B-AE90-E581DA1B037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59C0044-85D0-4E50-B04A-4135014B83DB}"/>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21789233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FA31DA-C4F7-4805-802A-50F897B7D89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22F79CE-BC46-40E5-B5FE-3AE1ADB0EF9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4FE75B7-8451-4D87-9CC8-A6BF77B2B08A}"/>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5" name="Segnaposto piè di pagina 4">
            <a:extLst>
              <a:ext uri="{FF2B5EF4-FFF2-40B4-BE49-F238E27FC236}">
                <a16:creationId xmlns:a16="http://schemas.microsoft.com/office/drawing/2014/main" id="{96310553-9E82-4870-B064-887E81B7B8C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2E95BB4-E6CD-4538-AF8F-1CB5ED93AC89}"/>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28655130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6C6087C-488D-4653-9E8B-61FD3C8558B0}"/>
              </a:ext>
            </a:extLst>
          </p:cNvPr>
          <p:cNvSpPr>
            <a:spLocks noGrp="1"/>
          </p:cNvSpPr>
          <p:nvPr>
            <p:ph type="title" orient="vert"/>
          </p:nvPr>
        </p:nvSpPr>
        <p:spPr>
          <a:xfrm>
            <a:off x="6543675" y="365125"/>
            <a:ext cx="1971675"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C0EE0EF-5520-441E-86DE-A0F465EF09F7}"/>
              </a:ext>
            </a:extLst>
          </p:cNvPr>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4158BA2-12AF-4065-9699-E47F56DDE166}"/>
              </a:ext>
            </a:extLst>
          </p:cNvPr>
          <p:cNvSpPr>
            <a:spLocks noGrp="1"/>
          </p:cNvSpPr>
          <p:nvPr>
            <p:ph type="dt" sz="half" idx="10"/>
          </p:nvPr>
        </p:nvSpPr>
        <p:spPr/>
        <p:txBody>
          <a:bodyPr/>
          <a:lstStyle/>
          <a:p>
            <a:fld id="{C61EC0AE-C256-45EC-A135-7CDD3877CBDA}" type="datetimeFigureOut">
              <a:rPr lang="it-IT" smtClean="0"/>
              <a:t>17/02/2026</a:t>
            </a:fld>
            <a:endParaRPr lang="it-IT"/>
          </a:p>
        </p:txBody>
      </p:sp>
      <p:sp>
        <p:nvSpPr>
          <p:cNvPr id="5" name="Segnaposto piè di pagina 4">
            <a:extLst>
              <a:ext uri="{FF2B5EF4-FFF2-40B4-BE49-F238E27FC236}">
                <a16:creationId xmlns:a16="http://schemas.microsoft.com/office/drawing/2014/main" id="{988B712F-C2A3-472A-89F2-CC6D092A4FE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5A08CA8-FF22-48C7-8C93-D87A671106CB}"/>
              </a:ext>
            </a:extLst>
          </p:cNvPr>
          <p:cNvSpPr>
            <a:spLocks noGrp="1"/>
          </p:cNvSpPr>
          <p:nvPr>
            <p:ph type="sldNum" sz="quarter" idx="12"/>
          </p:nvPr>
        </p:nvSpPr>
        <p:spPr/>
        <p:txBody>
          <a:bodyPr/>
          <a:lstStyle/>
          <a:p>
            <a:fld id="{9F19B478-250E-4F68-B797-466ABB554153}" type="slidenum">
              <a:rPr lang="it-IT" smtClean="0"/>
              <a:t>‹N›</a:t>
            </a:fld>
            <a:endParaRPr lang="it-IT"/>
          </a:p>
        </p:txBody>
      </p:sp>
    </p:spTree>
    <p:extLst>
      <p:ext uri="{BB962C8B-B14F-4D97-AF65-F5344CB8AC3E}">
        <p14:creationId xmlns:p14="http://schemas.microsoft.com/office/powerpoint/2010/main" val="157491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ADA40D73-8F62-430B-8CC4-D41CBE3D88B5}" type="datetimeFigureOut">
              <a:rPr lang="it-IT"/>
              <a:pPr>
                <a:defRPr/>
              </a:pPr>
              <a:t>17/02/2026</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E0AE126-3264-45F8-A416-D33F36EAB6C9}" type="slidenum">
              <a:rPr lang="it-IT"/>
              <a:pPr>
                <a:defRPr/>
              </a:pPr>
              <a:t>‹N›</a:t>
            </a:fld>
            <a:endParaRPr lang="it-IT"/>
          </a:p>
        </p:txBody>
      </p:sp>
    </p:spTree>
    <p:extLst>
      <p:ext uri="{BB962C8B-B14F-4D97-AF65-F5344CB8AC3E}">
        <p14:creationId xmlns:p14="http://schemas.microsoft.com/office/powerpoint/2010/main" val="2554600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6D180E88-72D5-4889-86F4-46061D428161}" type="datetimeFigureOut">
              <a:rPr lang="it-IT"/>
              <a:pPr>
                <a:defRPr/>
              </a:pPr>
              <a:t>17/02/2026</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2300F716-24E2-41E7-BF37-C1A9CE576D11}" type="slidenum">
              <a:rPr lang="it-IT"/>
              <a:pPr>
                <a:defRPr/>
              </a:pPr>
              <a:t>‹N›</a:t>
            </a:fld>
            <a:endParaRPr lang="it-IT"/>
          </a:p>
        </p:txBody>
      </p:sp>
    </p:spTree>
    <p:extLst>
      <p:ext uri="{BB962C8B-B14F-4D97-AF65-F5344CB8AC3E}">
        <p14:creationId xmlns:p14="http://schemas.microsoft.com/office/powerpoint/2010/main" val="1829997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0D08B9D5-4E5D-4FAC-827C-C63AC4D02B0C}" type="datetimeFigureOut">
              <a:rPr lang="it-IT"/>
              <a:pPr>
                <a:defRPr/>
              </a:pPr>
              <a:t>17/02/2026</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7806556A-84E6-4348-B63C-B71E7FF1746B}" type="slidenum">
              <a:rPr lang="it-IT"/>
              <a:pPr>
                <a:defRPr/>
              </a:pPr>
              <a:t>‹N›</a:t>
            </a:fld>
            <a:endParaRPr lang="it-IT"/>
          </a:p>
        </p:txBody>
      </p:sp>
    </p:spTree>
    <p:extLst>
      <p:ext uri="{BB962C8B-B14F-4D97-AF65-F5344CB8AC3E}">
        <p14:creationId xmlns:p14="http://schemas.microsoft.com/office/powerpoint/2010/main" val="114711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3CEFBDDD-F7C4-46BD-A529-A1C36AAFECE8}" type="datetimeFigureOut">
              <a:rPr lang="it-IT"/>
              <a:pPr>
                <a:defRPr/>
              </a:pPr>
              <a:t>17/02/2026</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F774DAA5-510D-4B28-8C4D-7088940CB2E4}" type="slidenum">
              <a:rPr lang="it-IT"/>
              <a:pPr>
                <a:defRPr/>
              </a:pPr>
              <a:t>‹N›</a:t>
            </a:fld>
            <a:endParaRPr lang="it-IT"/>
          </a:p>
        </p:txBody>
      </p:sp>
    </p:spTree>
    <p:extLst>
      <p:ext uri="{BB962C8B-B14F-4D97-AF65-F5344CB8AC3E}">
        <p14:creationId xmlns:p14="http://schemas.microsoft.com/office/powerpoint/2010/main" val="2162531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1BB06A5C-3211-445A-898E-61D189843181}" type="datetimeFigureOut">
              <a:rPr lang="it-IT"/>
              <a:pPr>
                <a:defRPr/>
              </a:pPr>
              <a:t>17/02/2026</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9D4EF0E4-EFBE-4684-BAB6-9BAFBB0CDACF}" type="slidenum">
              <a:rPr lang="it-IT"/>
              <a:pPr>
                <a:defRPr/>
              </a:pPr>
              <a:t>‹N›</a:t>
            </a:fld>
            <a:endParaRPr lang="it-IT"/>
          </a:p>
        </p:txBody>
      </p:sp>
    </p:spTree>
    <p:extLst>
      <p:ext uri="{BB962C8B-B14F-4D97-AF65-F5344CB8AC3E}">
        <p14:creationId xmlns:p14="http://schemas.microsoft.com/office/powerpoint/2010/main" val="2574230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1CD3F19D-4237-4B10-949F-5FF07011E32E}" type="datetimeFigureOut">
              <a:rPr lang="it-IT"/>
              <a:pPr>
                <a:defRPr/>
              </a:pPr>
              <a:t>17/02/2026</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431F170F-9286-400E-87C2-D5FB8EDCE52F}" type="slidenum">
              <a:rPr lang="it-IT"/>
              <a:pPr>
                <a:defRPr/>
              </a:pPr>
              <a:t>‹N›</a:t>
            </a:fld>
            <a:endParaRPr lang="it-IT"/>
          </a:p>
        </p:txBody>
      </p:sp>
    </p:spTree>
    <p:extLst>
      <p:ext uri="{BB962C8B-B14F-4D97-AF65-F5344CB8AC3E}">
        <p14:creationId xmlns:p14="http://schemas.microsoft.com/office/powerpoint/2010/main" val="104755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2AD41C1-4431-4A9D-9237-8C709FA00551}" type="datetimeFigureOut">
              <a:rPr lang="it-IT"/>
              <a:pPr>
                <a:defRPr/>
              </a:pPr>
              <a:t>17/02/2026</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15FB98DA-9B7B-4694-AA01-464D4002485F}" type="slidenum">
              <a:rPr lang="it-IT"/>
              <a:pPr>
                <a:defRPr/>
              </a:pPr>
              <a:t>‹N›</a:t>
            </a:fld>
            <a:endParaRPr lang="it-IT"/>
          </a:p>
        </p:txBody>
      </p:sp>
    </p:spTree>
    <p:extLst>
      <p:ext uri="{BB962C8B-B14F-4D97-AF65-F5344CB8AC3E}">
        <p14:creationId xmlns:p14="http://schemas.microsoft.com/office/powerpoint/2010/main" val="353078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EE2C30A-A3EE-4EC4-BA2F-97CD001D1FC5}" type="datetimeFigureOut">
              <a:rPr lang="it-IT"/>
              <a:pPr>
                <a:defRPr/>
              </a:pPr>
              <a:t>17/02/2026</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858E8B5-6594-4B37-9455-C209545B0086}" type="slidenum">
              <a:rPr lang="it-IT"/>
              <a:pPr>
                <a:defRPr/>
              </a:pPr>
              <a:t>‹N›</a:t>
            </a:fld>
            <a:endParaRPr lang="it-IT"/>
          </a:p>
        </p:txBody>
      </p:sp>
    </p:spTree>
    <p:extLst>
      <p:ext uri="{BB962C8B-B14F-4D97-AF65-F5344CB8AC3E}">
        <p14:creationId xmlns:p14="http://schemas.microsoft.com/office/powerpoint/2010/main" val="14140847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3FF3E01-B6CC-4FDF-BBAA-7004497490EC}"/>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2B12688-1F4A-4089-B393-DBEECCADDFD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A44CDD3-D224-4700-81BE-16BC48BF4CF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61EC0AE-C256-45EC-A135-7CDD3877CBDA}" type="datetimeFigureOut">
              <a:rPr lang="it-IT" smtClean="0"/>
              <a:t>17/02/2026</a:t>
            </a:fld>
            <a:endParaRPr lang="it-IT"/>
          </a:p>
        </p:txBody>
      </p:sp>
      <p:sp>
        <p:nvSpPr>
          <p:cNvPr id="5" name="Segnaposto piè di pagina 4">
            <a:extLst>
              <a:ext uri="{FF2B5EF4-FFF2-40B4-BE49-F238E27FC236}">
                <a16:creationId xmlns:a16="http://schemas.microsoft.com/office/drawing/2014/main" id="{941004CD-29C5-4E4A-A315-F996DC7A3CA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41A5C1FC-AE48-4491-AD76-2EF648AC9DF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F19B478-250E-4F68-B797-466ABB554153}" type="slidenum">
              <a:rPr lang="it-IT" smtClean="0"/>
              <a:t>‹N›</a:t>
            </a:fld>
            <a:endParaRPr lang="it-IT"/>
          </a:p>
        </p:txBody>
      </p:sp>
    </p:spTree>
    <p:extLst>
      <p:ext uri="{BB962C8B-B14F-4D97-AF65-F5344CB8AC3E}">
        <p14:creationId xmlns:p14="http://schemas.microsoft.com/office/powerpoint/2010/main" val="42195228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hyperlink" Target="mailto:Beatrice.Tibuzzi@assilea.it" TargetMode="External"/><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Nadine.Cavallaro@assilea.i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D35F338-1D42-45C9-A8FC-47681A9813FF}"/>
              </a:ext>
            </a:extLst>
          </p:cNvPr>
          <p:cNvSpPr txBox="1"/>
          <p:nvPr/>
        </p:nvSpPr>
        <p:spPr>
          <a:xfrm>
            <a:off x="68383" y="4153356"/>
            <a:ext cx="3944734" cy="2308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9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Fonte: elaborazioni Assilea su dati Centro Studi e Statistiche UNRAE</a:t>
            </a:r>
          </a:p>
        </p:txBody>
      </p:sp>
      <p:sp>
        <p:nvSpPr>
          <p:cNvPr id="15" name="Casella di testo 4">
            <a:extLst>
              <a:ext uri="{FF2B5EF4-FFF2-40B4-BE49-F238E27FC236}">
                <a16:creationId xmlns:a16="http://schemas.microsoft.com/office/drawing/2014/main" id="{2640F2F1-AED0-4FDD-88AB-FAA2B2B4F4C8}"/>
              </a:ext>
            </a:extLst>
          </p:cNvPr>
          <p:cNvSpPr txBox="1"/>
          <p:nvPr/>
        </p:nvSpPr>
        <p:spPr>
          <a:xfrm>
            <a:off x="935595" y="6346232"/>
            <a:ext cx="7272809" cy="443707"/>
          </a:xfrm>
          <a:prstGeom prst="rect">
            <a:avLst/>
          </a:prstGeom>
          <a:noFill/>
          <a:ln w="12700">
            <a:solidFill>
              <a:schemeClr val="bg1"/>
            </a:solidFill>
          </a:ln>
          <a:effectLst/>
        </p:spPr>
        <p: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Per eventuali osservazioni o segnalazioni contattare il Centro Studi e Statistiche.</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Beatrice Tibuzzi, </a:t>
            </a:r>
            <a:r>
              <a:rPr kumimoji="0" lang="it-IT" sz="850" b="0" i="0" u="sng" strike="noStrike" kern="1200" cap="none" spc="0" normalizeH="0" baseline="0" noProof="0" dirty="0">
                <a:ln>
                  <a:noFill/>
                </a:ln>
                <a:solidFill>
                  <a:srgbClr val="0000FF"/>
                </a:solidFill>
                <a:effectLst/>
                <a:uLnTx/>
                <a:uFillTx/>
                <a:latin typeface="Arial" panose="020B0604020202020204" pitchFamily="34" charset="0"/>
                <a:ea typeface="Calibri"/>
                <a:cs typeface="Arial" panose="020B0604020202020204" pitchFamily="34" charset="0"/>
                <a:hlinkClick r:id="rId3"/>
              </a:rPr>
              <a:t>Beatrice.Tibuzzi@assilea.it</a:t>
            </a: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 (333 3584086)      Nadine Cavallaro, </a:t>
            </a: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hlinkClick r:id="rId4"/>
              </a:rPr>
              <a:t>Nadine.Cavallaro@assilea.it</a:t>
            </a: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 (345 3987500) 	 </a:t>
            </a:r>
          </a:p>
          <a:p>
            <a:pPr marL="0" marR="0" lvl="0" indent="0" algn="ctr" defTabSz="914400" rtl="0" eaLnBrk="1" fontAlgn="auto" latinLnBrk="0" hangingPunct="1">
              <a:lnSpc>
                <a:spcPct val="115000"/>
              </a:lnSpc>
              <a:spcBef>
                <a:spcPts val="0"/>
              </a:spcBef>
              <a:spcAft>
                <a:spcPts val="0"/>
              </a:spcAft>
              <a:buClrTx/>
              <a:buSzTx/>
              <a:buFontTx/>
              <a:buNone/>
              <a:tabLst/>
              <a:defRPr/>
            </a:pP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 </a:t>
            </a:r>
          </a:p>
          <a:p>
            <a:pPr marL="0" marR="0" lvl="0" indent="0" algn="ctr" defTabSz="914400" rtl="0" eaLnBrk="1" fontAlgn="auto" latinLnBrk="0" hangingPunct="1">
              <a:lnSpc>
                <a:spcPct val="115000"/>
              </a:lnSpc>
              <a:spcBef>
                <a:spcPts val="0"/>
              </a:spcBef>
              <a:spcAft>
                <a:spcPts val="0"/>
              </a:spcAft>
              <a:buClrTx/>
              <a:buSzTx/>
              <a:buFontTx/>
              <a:buNone/>
              <a:tabLst/>
              <a:defRPr/>
            </a:pP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 </a:t>
            </a:r>
          </a:p>
          <a:p>
            <a:pPr marL="0" marR="0" lvl="0" indent="0" algn="ctr" defTabSz="914400" rtl="0" eaLnBrk="1" fontAlgn="auto" latinLnBrk="0" hangingPunct="1">
              <a:lnSpc>
                <a:spcPct val="115000"/>
              </a:lnSpc>
              <a:spcBef>
                <a:spcPts val="0"/>
              </a:spcBef>
              <a:spcAft>
                <a:spcPts val="0"/>
              </a:spcAft>
              <a:buClrTx/>
              <a:buSzTx/>
              <a:buFontTx/>
              <a:buNone/>
              <a:tabLst/>
              <a:defRPr/>
            </a:pP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 </a:t>
            </a:r>
          </a:p>
          <a:p>
            <a:pPr marL="0" marR="0" lvl="0" indent="0" algn="ctr" defTabSz="914400" rtl="0" eaLnBrk="1" fontAlgn="auto" latinLnBrk="0" hangingPunct="1">
              <a:lnSpc>
                <a:spcPct val="115000"/>
              </a:lnSpc>
              <a:spcBef>
                <a:spcPts val="0"/>
              </a:spcBef>
              <a:spcAft>
                <a:spcPts val="0"/>
              </a:spcAft>
              <a:buClrTx/>
              <a:buSzTx/>
              <a:buFontTx/>
              <a:buNone/>
              <a:tabLst/>
              <a:defRPr/>
            </a:pP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 </a:t>
            </a:r>
          </a:p>
          <a:p>
            <a:pPr marL="0" marR="0" lvl="0" indent="0" algn="ctr" defTabSz="914400" rtl="0" eaLnBrk="1" fontAlgn="auto" latinLnBrk="0" hangingPunct="1">
              <a:lnSpc>
                <a:spcPct val="115000"/>
              </a:lnSpc>
              <a:spcBef>
                <a:spcPts val="0"/>
              </a:spcBef>
              <a:spcAft>
                <a:spcPts val="0"/>
              </a:spcAft>
              <a:buClrTx/>
              <a:buSzTx/>
              <a:buFontTx/>
              <a:buNone/>
              <a:tabLst/>
              <a:defRPr/>
            </a:pP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 </a:t>
            </a:r>
          </a:p>
          <a:p>
            <a:pPr marL="0" marR="0" lvl="0" indent="0" algn="ctr" defTabSz="914400" rtl="0" eaLnBrk="1" fontAlgn="auto" latinLnBrk="0" hangingPunct="1">
              <a:lnSpc>
                <a:spcPct val="115000"/>
              </a:lnSpc>
              <a:spcBef>
                <a:spcPts val="0"/>
              </a:spcBef>
              <a:spcAft>
                <a:spcPts val="0"/>
              </a:spcAft>
              <a:buClrTx/>
              <a:buSzTx/>
              <a:buFontTx/>
              <a:buNone/>
              <a:tabLst/>
              <a:defRPr/>
            </a:pP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 </a:t>
            </a:r>
          </a:p>
          <a:p>
            <a:pPr marL="0" marR="0" lvl="0" indent="0" algn="ctr" defTabSz="914400" rtl="0" eaLnBrk="1" fontAlgn="auto" latinLnBrk="0" hangingPunct="1">
              <a:lnSpc>
                <a:spcPct val="115000"/>
              </a:lnSpc>
              <a:spcBef>
                <a:spcPts val="0"/>
              </a:spcBef>
              <a:spcAft>
                <a:spcPts val="0"/>
              </a:spcAft>
              <a:buClrTx/>
              <a:buSzTx/>
              <a:buFontTx/>
              <a:buNone/>
              <a:tabLst/>
              <a:defRPr/>
            </a:pP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 </a:t>
            </a:r>
          </a:p>
          <a:p>
            <a:pPr marL="0" marR="0" lvl="0" indent="0" algn="ctr" defTabSz="914400" rtl="0" eaLnBrk="1" fontAlgn="auto" latinLnBrk="0" hangingPunct="1">
              <a:lnSpc>
                <a:spcPct val="115000"/>
              </a:lnSpc>
              <a:spcBef>
                <a:spcPts val="0"/>
              </a:spcBef>
              <a:spcAft>
                <a:spcPts val="0"/>
              </a:spcAft>
              <a:buClrTx/>
              <a:buSzTx/>
              <a:buFontTx/>
              <a:buNone/>
              <a:tabLst/>
              <a:defRPr/>
            </a:pPr>
            <a:r>
              <a:rPr kumimoji="0" lang="it-IT" sz="85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 </a:t>
            </a:r>
          </a:p>
        </p:txBody>
      </p:sp>
      <p:pic>
        <p:nvPicPr>
          <p:cNvPr id="4" name="Immagine 3" descr="Immagine che contiene disegnando, cibo, luce&#10;&#10;Descrizione generata automaticamente">
            <a:extLst>
              <a:ext uri="{FF2B5EF4-FFF2-40B4-BE49-F238E27FC236}">
                <a16:creationId xmlns:a16="http://schemas.microsoft.com/office/drawing/2014/main" id="{FBFAD8C4-171E-4906-AD27-1B31446CCFF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55093" y="6283739"/>
            <a:ext cx="1381402" cy="571371"/>
          </a:xfrm>
          <a:prstGeom prst="rect">
            <a:avLst/>
          </a:prstGeom>
        </p:spPr>
      </p:pic>
      <p:sp>
        <p:nvSpPr>
          <p:cNvPr id="8" name="Casella di testo 2"/>
          <p:cNvSpPr txBox="1"/>
          <p:nvPr/>
        </p:nvSpPr>
        <p:spPr>
          <a:xfrm>
            <a:off x="147144" y="4408372"/>
            <a:ext cx="8889351" cy="1978159"/>
          </a:xfrm>
          <a:prstGeom prst="rect">
            <a:avLst/>
          </a:prstGeom>
          <a:solidFill>
            <a:schemeClr val="accent5">
              <a:lumMod val="20000"/>
              <a:lumOff val="80000"/>
            </a:schemeClr>
          </a:solidFill>
          <a:ln w="12700">
            <a:solidFill>
              <a:srgbClr val="DBEEF4"/>
            </a:solidFill>
          </a:ln>
          <a:effectLst/>
        </p:spPr>
        <p:style>
          <a:lnRef idx="0">
            <a:schemeClr val="accent1"/>
          </a:lnRef>
          <a:fillRef idx="0">
            <a:schemeClr val="accent1"/>
          </a:fillRef>
          <a:effectRef idx="0">
            <a:schemeClr val="accent1"/>
          </a:effectRef>
          <a:fontRef idx="minor">
            <a:schemeClr val="dk1"/>
          </a:fontRef>
        </p:style>
        <p:txBody>
          <a:bodyPr anchor="ctr"/>
          <a:lstStyle/>
          <a:p>
            <a:pPr algn="just" fontAlgn="auto">
              <a:lnSpc>
                <a:spcPts val="1300"/>
              </a:lnSpc>
              <a:spcBef>
                <a:spcPts val="0"/>
              </a:spcBef>
              <a:spcAft>
                <a:spcPts val="0"/>
              </a:spcAft>
              <a:defRPr/>
            </a:pPr>
            <a:r>
              <a:rPr lang="it-IT" sz="1100" b="1" spc="-30" dirty="0">
                <a:solidFill>
                  <a:schemeClr val="tx1"/>
                </a:solidFill>
                <a:latin typeface="Arial" panose="020B0604020202020204" pitchFamily="34" charset="0"/>
                <a:cs typeface="Arial" panose="020B0604020202020204" pitchFamily="34" charset="0"/>
              </a:rPr>
              <a:t>A gennaio 2026 sono stati stipulati 54.839 nuovi contratti leasing, per un valore di oltre 2,2 mld. di €. </a:t>
            </a:r>
            <a:r>
              <a:rPr lang="it-IT" sz="1100" spc="-30" dirty="0">
                <a:solidFill>
                  <a:schemeClr val="tx1"/>
                </a:solidFill>
                <a:latin typeface="Arial" panose="020B0604020202020204" pitchFamily="34" charset="0"/>
                <a:cs typeface="Arial" panose="020B0604020202020204" pitchFamily="34" charset="0"/>
              </a:rPr>
              <a:t>Rispetto a gennaio 2025, si rileva una flessione dei volumi del -10,1%  e del -3,6% nei numeri. Si tratta di un rimbalzo negativo rispetto all’accelerazione che si è avuta nella parte finale del 2025 che risente dell’effetto di un differente numero di giorni lavorativi nei due periodi considerati (al netto di tale effetto la flessione di gennaio 2026 su gennaio 2025 risulterebbe pari al -5,6% in valore) e dell’attesa per il decreto attuativo della nuova misura dell’iper ammortamento sui beni strumentali.</a:t>
            </a:r>
          </a:p>
          <a:p>
            <a:pPr lvl="0" algn="just" fontAlgn="auto">
              <a:lnSpc>
                <a:spcPts val="1300"/>
              </a:lnSpc>
              <a:spcBef>
                <a:spcPts val="0"/>
              </a:spcBef>
              <a:spcAft>
                <a:spcPts val="0"/>
              </a:spcAft>
              <a:defRPr/>
            </a:pPr>
            <a:r>
              <a:rPr kumimoji="0" lang="it-IT" sz="1100" b="0" i="0" u="none" kern="1200" cap="none" spc="-3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L’</a:t>
            </a:r>
            <a:r>
              <a:rPr lang="it-IT" sz="1100" b="1" spc="-30" dirty="0">
                <a:solidFill>
                  <a:schemeClr val="tx1"/>
                </a:solidFill>
                <a:latin typeface="Arial" panose="020B0604020202020204" pitchFamily="34" charset="0"/>
                <a:cs typeface="Arial" panose="020B0604020202020204" pitchFamily="34" charset="0"/>
              </a:rPr>
              <a:t>a</a:t>
            </a:r>
            <a:r>
              <a:rPr kumimoji="0" lang="it-IT" sz="1100" b="1" i="0" u="none" kern="1200" cap="none" spc="-3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uto</a:t>
            </a:r>
            <a:r>
              <a:rPr kumimoji="0" lang="it-IT" sz="1100" b="0" i="0" u="none" kern="1200" cap="none" spc="-3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che rappresenta il 72,3% dello stipulato</a:t>
            </a:r>
            <a:r>
              <a:rPr lang="it-IT" sz="1100" spc="-30" dirty="0">
                <a:solidFill>
                  <a:schemeClr val="tx1"/>
                </a:solidFill>
                <a:latin typeface="Arial" panose="020B0604020202020204" pitchFamily="34" charset="0"/>
                <a:cs typeface="Arial" panose="020B0604020202020204" pitchFamily="34" charset="0"/>
              </a:rPr>
              <a:t> </a:t>
            </a:r>
            <a:r>
              <a:rPr kumimoji="0" lang="it-IT" sz="1100" b="0" i="0" u="none" kern="1200" cap="none" spc="-3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totale,</a:t>
            </a:r>
            <a:r>
              <a:rPr lang="it-IT" sz="1100" spc="-30" dirty="0">
                <a:solidFill>
                  <a:schemeClr val="tx1"/>
                </a:solidFill>
                <a:latin typeface="Arial" panose="020B0604020202020204" pitchFamily="34" charset="0"/>
                <a:cs typeface="Arial" panose="020B0604020202020204" pitchFamily="34" charset="0"/>
              </a:rPr>
              <a:t> mostra nel primo mese del 2026 un -8,3% </a:t>
            </a:r>
            <a:r>
              <a:rPr kumimoji="0" lang="it-IT" sz="1100" b="0" i="0" u="non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nei volumi e  un -6,6% nei numeri, </a:t>
            </a:r>
            <a:r>
              <a:rPr lang="it-IT" sz="1100" spc="-30" dirty="0">
                <a:solidFill>
                  <a:prstClr val="black"/>
                </a:solidFill>
                <a:latin typeface="Arial" panose="020B0604020202020204" pitchFamily="34" charset="0"/>
                <a:cs typeface="Arial" panose="020B0604020202020204" pitchFamily="34" charset="0"/>
              </a:rPr>
              <a:t>registrando</a:t>
            </a:r>
            <a:r>
              <a:rPr kumimoji="0" lang="it-IT" sz="1100" b="0" i="0" u="non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però una dinamica positiva nel segmento dei </a:t>
            </a:r>
            <a:r>
              <a:rPr lang="it-IT" sz="1100" spc="-30" dirty="0">
                <a:solidFill>
                  <a:prstClr val="black"/>
                </a:solidFill>
                <a:latin typeface="Arial" panose="020B0604020202020204" pitchFamily="34" charset="0"/>
                <a:cs typeface="Arial" panose="020B0604020202020204" pitchFamily="34" charset="0"/>
              </a:rPr>
              <a:t>veicoli commerciali in leasing e nei veicoli industriali.</a:t>
            </a:r>
            <a:endParaRPr kumimoji="0" lang="it-IT" sz="1100" b="0" i="0" u="non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lvl="0" algn="just" fontAlgn="auto">
              <a:lnSpc>
                <a:spcPts val="1300"/>
              </a:lnSpc>
              <a:spcBef>
                <a:spcPts val="0"/>
              </a:spcBef>
              <a:spcAft>
                <a:spcPts val="0"/>
              </a:spcAft>
              <a:defRPr/>
            </a:pPr>
            <a:r>
              <a:rPr lang="it-IT" sz="1100" spc="-30" dirty="0">
                <a:solidFill>
                  <a:prstClr val="black"/>
                </a:solidFill>
                <a:latin typeface="Arial" panose="020B0604020202020204" pitchFamily="34" charset="0"/>
                <a:cs typeface="Arial" panose="020B0604020202020204" pitchFamily="34" charset="0"/>
              </a:rPr>
              <a:t>I</a:t>
            </a:r>
            <a:r>
              <a:rPr kumimoji="0" lang="it-IT" sz="1100" b="0" i="0" u="none" strike="noStrik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 leasing </a:t>
            </a:r>
            <a:r>
              <a:rPr kumimoji="0" lang="it-IT" sz="1100" b="1" i="0" u="none" strike="noStrik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strumentale </a:t>
            </a:r>
            <a:r>
              <a:rPr kumimoji="0" lang="it-IT" sz="1100" i="0" u="none" strike="noStrik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a:t>
            </a:r>
            <a:r>
              <a:rPr lang="it-IT" sz="1100" spc="-30" dirty="0">
                <a:solidFill>
                  <a:prstClr val="black"/>
                </a:solidFill>
                <a:latin typeface="Arial" panose="020B0604020202020204" pitchFamily="34" charset="0"/>
                <a:cs typeface="Arial" panose="020B0604020202020204" pitchFamily="34" charset="0"/>
              </a:rPr>
              <a:t>1,8</a:t>
            </a:r>
            <a:r>
              <a:rPr kumimoji="0" lang="it-IT" sz="1100" i="0" u="none" strike="noStrik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del totale) </a:t>
            </a:r>
            <a:r>
              <a:rPr lang="it-IT" sz="1100" spc="-30" dirty="0">
                <a:solidFill>
                  <a:prstClr val="black"/>
                </a:solidFill>
                <a:latin typeface="Arial" panose="020B0604020202020204" pitchFamily="34" charset="0"/>
                <a:cs typeface="Arial" panose="020B0604020202020204" pitchFamily="34" charset="0"/>
              </a:rPr>
              <a:t>vede una crescita del +6,1% in numero e un -12,9% nei volumi, con una dinamica positiva nel segmento del leasing operativo (+2,8%) che non riesce a compensare in valore la significativa flessione nel leasing finanziario (-17,3%). </a:t>
            </a:r>
          </a:p>
          <a:p>
            <a:pPr lvl="0" algn="just" fontAlgn="auto">
              <a:lnSpc>
                <a:spcPts val="1300"/>
              </a:lnSpc>
              <a:spcBef>
                <a:spcPts val="0"/>
              </a:spcBef>
              <a:spcAft>
                <a:spcPts val="0"/>
              </a:spcAft>
              <a:defRPr/>
            </a:pPr>
            <a:r>
              <a:rPr lang="it-IT" sz="1100" spc="-30" dirty="0">
                <a:solidFill>
                  <a:schemeClr val="tx1"/>
                </a:solidFill>
                <a:latin typeface="Arial" panose="020B0604020202020204" pitchFamily="34" charset="0"/>
                <a:cs typeface="Arial" panose="020B0604020202020204" pitchFamily="34" charset="0"/>
              </a:rPr>
              <a:t>Diminuisce lo </a:t>
            </a:r>
            <a:r>
              <a:rPr kumimoji="0" lang="it-IT" sz="1100" b="0" i="0" u="none" strike="noStrike" kern="1200" cap="none" spc="-3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stipulato </a:t>
            </a:r>
            <a:r>
              <a:rPr kumimoji="0" lang="it-IT" sz="1100" b="1" i="0" u="none" strike="noStrike" kern="1200" cap="none" spc="-3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leasing immobiliare </a:t>
            </a:r>
            <a:r>
              <a:rPr kumimoji="0" lang="it-IT" sz="1100" i="0" u="none" strike="noStrike" kern="1200" cap="none" spc="-3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in numero (-14,0%) e valore </a:t>
            </a:r>
            <a:r>
              <a:rPr kumimoji="0" lang="it-IT" sz="1100" b="0" i="0" u="none" strike="noStrike" kern="1200" cap="none" spc="-3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(+19,3%), tale trend risente della </a:t>
            </a:r>
            <a:r>
              <a:rPr lang="it-IT" sz="1100" spc="-30" dirty="0">
                <a:solidFill>
                  <a:schemeClr val="tx1"/>
                </a:solidFill>
                <a:latin typeface="Arial" panose="020B0604020202020204" pitchFamily="34" charset="0"/>
                <a:cs typeface="Arial" panose="020B0604020202020204" pitchFamily="34" charset="0"/>
              </a:rPr>
              <a:t>notevole flessione osservata per </a:t>
            </a:r>
            <a:r>
              <a:rPr kumimoji="0" lang="it-IT" sz="1100" b="0" i="0" u="none" strike="noStrike" kern="1200" cap="none" spc="-3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l’immobiliare «costruito» (-35,2%), mentre per l’immobiliare «da costruire» si rileva una crescita del +21,2% del valore di stipulato rispetto a gennaio 2025. </a:t>
            </a:r>
            <a:r>
              <a:rPr kumimoji="0" lang="it-IT" sz="1100" b="0" i="0" u="none" strike="noStrik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Lo stipulato </a:t>
            </a:r>
            <a:r>
              <a:rPr kumimoji="0" lang="it-IT" sz="1100" b="1" i="0" u="none" strike="noStrik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leasing</a:t>
            </a:r>
            <a:r>
              <a:rPr kumimoji="0" lang="it-IT" sz="1100" b="0" i="0" u="none" strike="noStrik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it-IT" sz="1100" b="1" i="0" u="none" strike="noStrik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aeronavale e ferroviario e</a:t>
            </a:r>
            <a:r>
              <a:rPr kumimoji="0" lang="it-IT" sz="1100" b="0" i="0" u="none" strike="noStrik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quello </a:t>
            </a:r>
            <a:r>
              <a:rPr lang="it-IT" sz="1100" spc="-30" dirty="0">
                <a:solidFill>
                  <a:prstClr val="black"/>
                </a:solidFill>
                <a:latin typeface="Arial" panose="020B0604020202020204" pitchFamily="34" charset="0"/>
                <a:cs typeface="Arial" panose="020B0604020202020204" pitchFamily="34" charset="0"/>
              </a:rPr>
              <a:t>di </a:t>
            </a:r>
            <a:r>
              <a:rPr lang="it-IT" sz="1100" b="1" spc="-30" dirty="0">
                <a:solidFill>
                  <a:prstClr val="black"/>
                </a:solidFill>
                <a:latin typeface="Arial" panose="020B0604020202020204" pitchFamily="34" charset="0"/>
                <a:cs typeface="Arial" panose="020B0604020202020204" pitchFamily="34" charset="0"/>
              </a:rPr>
              <a:t>impianti per la produzione di energia da fonti rinnovabili </a:t>
            </a:r>
            <a:r>
              <a:rPr kumimoji="0" lang="it-IT" sz="1100" b="0" i="0" u="none" strike="noStrike" kern="1200" cap="none" spc="-3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registrano una flessione complessivamente pari al -22,9% in valore e al -11,1% in numero.</a:t>
            </a:r>
            <a:endParaRPr lang="it-IT" sz="1100" spc="-30" dirty="0">
              <a:solidFill>
                <a:prstClr val="black"/>
              </a:solidFill>
              <a:latin typeface="Arial" panose="020B0604020202020204" pitchFamily="34" charset="0"/>
              <a:cs typeface="Arial" panose="020B0604020202020204" pitchFamily="34" charset="0"/>
            </a:endParaRPr>
          </a:p>
        </p:txBody>
      </p:sp>
      <p:sp>
        <p:nvSpPr>
          <p:cNvPr id="7" name="Rettangolo 6">
            <a:extLst>
              <a:ext uri="{FF2B5EF4-FFF2-40B4-BE49-F238E27FC236}">
                <a16:creationId xmlns:a16="http://schemas.microsoft.com/office/drawing/2014/main" id="{A026D10B-EEA9-22E0-3D5B-ABCDD9AD6664}"/>
              </a:ext>
            </a:extLst>
          </p:cNvPr>
          <p:cNvSpPr/>
          <p:nvPr/>
        </p:nvSpPr>
        <p:spPr>
          <a:xfrm>
            <a:off x="-1" y="679524"/>
            <a:ext cx="9144000" cy="49433"/>
          </a:xfrm>
          <a:prstGeom prst="rect">
            <a:avLst/>
          </a:prstGeom>
          <a:solidFill>
            <a:srgbClr val="46C5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it-IT" sz="1463" b="0" i="0" u="none" strike="noStrike" kern="1200" cap="none" spc="0" normalizeH="0" baseline="0" noProof="0">
              <a:ln>
                <a:noFill/>
              </a:ln>
              <a:solidFill>
                <a:prstClr val="white"/>
              </a:solidFill>
              <a:effectLst/>
              <a:uLnTx/>
              <a:uFillTx/>
              <a:latin typeface="Calibri"/>
              <a:ea typeface="+mn-ea"/>
              <a:cs typeface="+mn-cs"/>
            </a:endParaRPr>
          </a:p>
        </p:txBody>
      </p:sp>
      <p:sp>
        <p:nvSpPr>
          <p:cNvPr id="12" name="CasellaDiTesto 11">
            <a:extLst>
              <a:ext uri="{FF2B5EF4-FFF2-40B4-BE49-F238E27FC236}">
                <a16:creationId xmlns:a16="http://schemas.microsoft.com/office/drawing/2014/main" id="{D10C2F43-B125-9BF2-3F24-CA520D73A250}"/>
              </a:ext>
            </a:extLst>
          </p:cNvPr>
          <p:cNvSpPr txBox="1"/>
          <p:nvPr/>
        </p:nvSpPr>
        <p:spPr>
          <a:xfrm>
            <a:off x="7129635" y="270913"/>
            <a:ext cx="2014365" cy="400110"/>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2000" b="1" i="0" u="none" strike="noStrike" kern="1200" cap="none" spc="0" normalizeH="0" baseline="0" noProof="0" dirty="0">
                <a:ln>
                  <a:noFill/>
                </a:ln>
                <a:solidFill>
                  <a:srgbClr val="46C5F7"/>
                </a:solidFill>
                <a:effectLst/>
                <a:uLnTx/>
                <a:uFillTx/>
                <a:latin typeface="Arial" panose="020B0604020202020204" pitchFamily="34" charset="0"/>
                <a:ea typeface="+mn-ea"/>
                <a:cs typeface="Arial" panose="020B0604020202020204" pitchFamily="34" charset="0"/>
              </a:rPr>
              <a:t>GENNAIO 2026</a:t>
            </a:r>
          </a:p>
        </p:txBody>
      </p:sp>
      <p:sp>
        <p:nvSpPr>
          <p:cNvPr id="13" name="CasellaDiTesto 12">
            <a:extLst>
              <a:ext uri="{FF2B5EF4-FFF2-40B4-BE49-F238E27FC236}">
                <a16:creationId xmlns:a16="http://schemas.microsoft.com/office/drawing/2014/main" id="{3946405A-75C8-8002-1EB5-C99B7FABB39A}"/>
              </a:ext>
            </a:extLst>
          </p:cNvPr>
          <p:cNvSpPr txBox="1"/>
          <p:nvPr/>
        </p:nvSpPr>
        <p:spPr>
          <a:xfrm>
            <a:off x="2185031" y="69485"/>
            <a:ext cx="4787152"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3200" b="0" i="0" u="none" strike="noStrike" kern="1200" cap="none" spc="0" normalizeH="0" baseline="0" noProof="0" dirty="0">
                <a:ln>
                  <a:noFill/>
                </a:ln>
                <a:solidFill>
                  <a:srgbClr val="46C5F7"/>
                </a:solidFill>
                <a:effectLst/>
                <a:uLnTx/>
                <a:uFillTx/>
                <a:latin typeface="Arial" panose="020B0604020202020204" pitchFamily="34" charset="0"/>
                <a:ea typeface="+mn-ea"/>
                <a:cs typeface="Arial" panose="020B0604020202020204" pitchFamily="34" charset="0"/>
              </a:rPr>
              <a:t>SCHEDA DI STIPULATO</a:t>
            </a:r>
            <a:endParaRPr kumimoji="0" lang="it-IT" sz="3600" b="0" i="0" u="none" strike="noStrike" kern="1200" cap="none" spc="0" normalizeH="0" baseline="0" noProof="0" dirty="0">
              <a:ln>
                <a:noFill/>
              </a:ln>
              <a:solidFill>
                <a:srgbClr val="46C5F7"/>
              </a:solidFill>
              <a:effectLst/>
              <a:uLnTx/>
              <a:uFillTx/>
              <a:latin typeface="Arial" panose="020B0604020202020204" pitchFamily="34" charset="0"/>
              <a:ea typeface="+mn-ea"/>
              <a:cs typeface="Arial" panose="020B0604020202020204" pitchFamily="34" charset="0"/>
            </a:endParaRPr>
          </a:p>
        </p:txBody>
      </p:sp>
      <p:pic>
        <p:nvPicPr>
          <p:cNvPr id="14" name="Immagine 13" descr="Immagine che contiene disegnando, cibo, luce&#10;&#10;Descrizione generata automaticamente">
            <a:extLst>
              <a:ext uri="{FF2B5EF4-FFF2-40B4-BE49-F238E27FC236}">
                <a16:creationId xmlns:a16="http://schemas.microsoft.com/office/drawing/2014/main" id="{BE9838AA-F863-E5A2-56EC-7E612DC9408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213" y="-35264"/>
            <a:ext cx="1965366" cy="812908"/>
          </a:xfrm>
          <a:prstGeom prst="rect">
            <a:avLst/>
          </a:prstGeom>
        </p:spPr>
      </p:pic>
      <p:graphicFrame>
        <p:nvGraphicFramePr>
          <p:cNvPr id="3" name="Tabella 2">
            <a:extLst>
              <a:ext uri="{FF2B5EF4-FFF2-40B4-BE49-F238E27FC236}">
                <a16:creationId xmlns:a16="http://schemas.microsoft.com/office/drawing/2014/main" id="{9F04F7B0-2807-FD21-FAAF-100EE24D8E78}"/>
              </a:ext>
            </a:extLst>
          </p:cNvPr>
          <p:cNvGraphicFramePr>
            <a:graphicFrameLocks noGrp="1"/>
          </p:cNvGraphicFramePr>
          <p:nvPr>
            <p:extLst>
              <p:ext uri="{D42A27DB-BD31-4B8C-83A1-F6EECF244321}">
                <p14:modId xmlns:p14="http://schemas.microsoft.com/office/powerpoint/2010/main" val="3478151731"/>
              </p:ext>
            </p:extLst>
          </p:nvPr>
        </p:nvGraphicFramePr>
        <p:xfrm>
          <a:off x="147144" y="802909"/>
          <a:ext cx="5721001" cy="3349704"/>
        </p:xfrm>
        <a:graphic>
          <a:graphicData uri="http://schemas.openxmlformats.org/drawingml/2006/table">
            <a:tbl>
              <a:tblPr firstRow="1" firstCol="1" bandRow="1">
                <a:tableStyleId>{5FD0F851-EC5A-4D38-B0AD-8093EC10F338}</a:tableStyleId>
              </a:tblPr>
              <a:tblGrid>
                <a:gridCol w="2170041">
                  <a:extLst>
                    <a:ext uri="{9D8B030D-6E8A-4147-A177-3AD203B41FA5}">
                      <a16:colId xmlns:a16="http://schemas.microsoft.com/office/drawing/2014/main" val="20000"/>
                    </a:ext>
                  </a:extLst>
                </a:gridCol>
                <a:gridCol w="887740">
                  <a:extLst>
                    <a:ext uri="{9D8B030D-6E8A-4147-A177-3AD203B41FA5}">
                      <a16:colId xmlns:a16="http://schemas.microsoft.com/office/drawing/2014/main" val="20001"/>
                    </a:ext>
                  </a:extLst>
                </a:gridCol>
                <a:gridCol w="887740">
                  <a:extLst>
                    <a:ext uri="{9D8B030D-6E8A-4147-A177-3AD203B41FA5}">
                      <a16:colId xmlns:a16="http://schemas.microsoft.com/office/drawing/2014/main" val="20002"/>
                    </a:ext>
                  </a:extLst>
                </a:gridCol>
                <a:gridCol w="887740">
                  <a:extLst>
                    <a:ext uri="{9D8B030D-6E8A-4147-A177-3AD203B41FA5}">
                      <a16:colId xmlns:a16="http://schemas.microsoft.com/office/drawing/2014/main" val="20003"/>
                    </a:ext>
                  </a:extLst>
                </a:gridCol>
                <a:gridCol w="887740">
                  <a:extLst>
                    <a:ext uri="{9D8B030D-6E8A-4147-A177-3AD203B41FA5}">
                      <a16:colId xmlns:a16="http://schemas.microsoft.com/office/drawing/2014/main" val="20004"/>
                    </a:ext>
                  </a:extLst>
                </a:gridCol>
              </a:tblGrid>
              <a:tr h="383043">
                <a:tc>
                  <a:txBody>
                    <a:bodyPr/>
                    <a:lstStyle/>
                    <a:p>
                      <a:pPr marL="0" algn="ctr" defTabSz="914400" rtl="0" eaLnBrk="1" fontAlgn="b" latinLnBrk="0" hangingPunct="1">
                        <a:lnSpc>
                          <a:spcPts val="900"/>
                        </a:lnSpc>
                      </a:pPr>
                      <a:r>
                        <a:rPr lang="it-IT" sz="1200" b="1" u="none" strike="noStrike" kern="1200" dirty="0">
                          <a:solidFill>
                            <a:schemeClr val="tx1"/>
                          </a:solidFill>
                          <a:effectLst/>
                          <a:latin typeface="+mn-lt"/>
                          <a:ea typeface="+mn-ea"/>
                          <a:cs typeface="Arial" panose="020B0604020202020204" pitchFamily="34" charset="0"/>
                        </a:rPr>
                        <a:t>STIPULATO LEASING </a:t>
                      </a:r>
                    </a:p>
                    <a:p>
                      <a:pPr marL="0" algn="ctr" defTabSz="914400" rtl="0" eaLnBrk="1" fontAlgn="b" latinLnBrk="0" hangingPunct="1">
                        <a:lnSpc>
                          <a:spcPts val="900"/>
                        </a:lnSpc>
                      </a:pPr>
                      <a:r>
                        <a:rPr lang="it-IT" sz="1200" b="1" u="none" strike="noStrike" kern="1200" dirty="0">
                          <a:solidFill>
                            <a:schemeClr val="tx1"/>
                          </a:solidFill>
                          <a:effectLst/>
                          <a:latin typeface="+mn-lt"/>
                          <a:ea typeface="+mn-ea"/>
                          <a:cs typeface="Arial" panose="020B0604020202020204" pitchFamily="34" charset="0"/>
                        </a:rPr>
                        <a:t>GENNAIO 2026</a:t>
                      </a:r>
                    </a:p>
                  </a:txBody>
                  <a:tcPr marL="9524" marR="9524" marT="9527" marB="0" anchor="ctr"/>
                </a:tc>
                <a:tc>
                  <a:txBody>
                    <a:bodyPr/>
                    <a:lstStyle/>
                    <a:p>
                      <a:pPr marL="0" algn="ctr" defTabSz="914400" rtl="0" eaLnBrk="1" fontAlgn="b" latinLnBrk="0" hangingPunct="1">
                        <a:lnSpc>
                          <a:spcPts val="900"/>
                        </a:lnSpc>
                      </a:pPr>
                      <a:r>
                        <a:rPr lang="it-IT" sz="1200" b="1" u="none" strike="noStrike" kern="1200" dirty="0">
                          <a:solidFill>
                            <a:schemeClr val="tx1"/>
                          </a:solidFill>
                          <a:effectLst/>
                          <a:latin typeface="+mn-lt"/>
                          <a:ea typeface="+mn-ea"/>
                          <a:cs typeface="Arial" panose="020B0604020202020204" pitchFamily="34" charset="0"/>
                        </a:rPr>
                        <a:t>Numero</a:t>
                      </a:r>
                    </a:p>
                  </a:txBody>
                  <a:tcPr marL="9524" marR="9524" marT="9527" marB="0" anchor="ctr"/>
                </a:tc>
                <a:tc>
                  <a:txBody>
                    <a:bodyPr/>
                    <a:lstStyle/>
                    <a:p>
                      <a:pPr marL="0" algn="ctr" defTabSz="914400" rtl="0" eaLnBrk="1" fontAlgn="b" latinLnBrk="0" hangingPunct="1">
                        <a:lnSpc>
                          <a:spcPts val="900"/>
                        </a:lnSpc>
                      </a:pPr>
                      <a:r>
                        <a:rPr lang="it-IT" sz="1200" b="1" u="none" strike="noStrike" kern="1200" dirty="0">
                          <a:solidFill>
                            <a:schemeClr val="tx1"/>
                          </a:solidFill>
                          <a:effectLst/>
                          <a:latin typeface="+mn-lt"/>
                          <a:ea typeface="+mn-ea"/>
                          <a:cs typeface="Arial" panose="020B0604020202020204" pitchFamily="34" charset="0"/>
                        </a:rPr>
                        <a:t>Valore</a:t>
                      </a:r>
                    </a:p>
                    <a:p>
                      <a:pPr marL="0" algn="ctr" defTabSz="914400" rtl="0" eaLnBrk="1" fontAlgn="b" latinLnBrk="0" hangingPunct="1">
                        <a:lnSpc>
                          <a:spcPts val="900"/>
                        </a:lnSpc>
                      </a:pPr>
                      <a:r>
                        <a:rPr lang="it-IT" sz="1200" b="1" u="none" strike="noStrike" kern="1200" dirty="0">
                          <a:solidFill>
                            <a:schemeClr val="tx1"/>
                          </a:solidFill>
                          <a:effectLst/>
                          <a:latin typeface="+mn-lt"/>
                          <a:ea typeface="+mn-ea"/>
                          <a:cs typeface="Arial" panose="020B0604020202020204" pitchFamily="34" charset="0"/>
                        </a:rPr>
                        <a:t>(migliaia di €)</a:t>
                      </a:r>
                    </a:p>
                  </a:txBody>
                  <a:tcPr marL="9524" marR="9524" marT="9527" marB="0" anchor="ctr"/>
                </a:tc>
                <a:tc>
                  <a:txBody>
                    <a:bodyPr/>
                    <a:lstStyle/>
                    <a:p>
                      <a:pPr marL="0" algn="ctr" defTabSz="914400" rtl="0" eaLnBrk="1" fontAlgn="b" latinLnBrk="0" hangingPunct="1">
                        <a:lnSpc>
                          <a:spcPts val="900"/>
                        </a:lnSpc>
                      </a:pPr>
                      <a:r>
                        <a:rPr lang="it-IT" sz="1200" b="1" u="none" strike="noStrike" kern="1200" dirty="0" err="1">
                          <a:solidFill>
                            <a:schemeClr val="tx1"/>
                          </a:solidFill>
                          <a:effectLst/>
                          <a:latin typeface="+mn-lt"/>
                          <a:ea typeface="+mn-ea"/>
                          <a:cs typeface="Arial" panose="020B0604020202020204" pitchFamily="34" charset="0"/>
                        </a:rPr>
                        <a:t>Var</a:t>
                      </a:r>
                      <a:r>
                        <a:rPr lang="it-IT" sz="1200" b="1" u="none" strike="noStrike" kern="1200" dirty="0">
                          <a:solidFill>
                            <a:schemeClr val="tx1"/>
                          </a:solidFill>
                          <a:effectLst/>
                          <a:latin typeface="+mn-lt"/>
                          <a:ea typeface="+mn-ea"/>
                          <a:cs typeface="Arial" panose="020B0604020202020204" pitchFamily="34" charset="0"/>
                        </a:rPr>
                        <a:t> % Numero</a:t>
                      </a:r>
                    </a:p>
                  </a:txBody>
                  <a:tcPr marL="9524" marR="9524" marT="9527" marB="0" anchor="ctr"/>
                </a:tc>
                <a:tc>
                  <a:txBody>
                    <a:bodyPr/>
                    <a:lstStyle/>
                    <a:p>
                      <a:pPr marL="0" algn="ctr" defTabSz="914400" rtl="0" eaLnBrk="1" fontAlgn="b" latinLnBrk="0" hangingPunct="1">
                        <a:lnSpc>
                          <a:spcPts val="900"/>
                        </a:lnSpc>
                      </a:pPr>
                      <a:r>
                        <a:rPr lang="it-IT" sz="1200" b="1" u="none" strike="noStrike" kern="1200" dirty="0" err="1">
                          <a:solidFill>
                            <a:schemeClr val="tx1"/>
                          </a:solidFill>
                          <a:effectLst/>
                          <a:latin typeface="+mn-lt"/>
                          <a:ea typeface="+mn-ea"/>
                          <a:cs typeface="Arial" panose="020B0604020202020204" pitchFamily="34" charset="0"/>
                        </a:rPr>
                        <a:t>Var</a:t>
                      </a:r>
                      <a:r>
                        <a:rPr lang="it-IT" sz="1200" b="1" u="none" strike="noStrike" kern="1200" dirty="0">
                          <a:solidFill>
                            <a:schemeClr val="tx1"/>
                          </a:solidFill>
                          <a:effectLst/>
                          <a:latin typeface="+mn-lt"/>
                          <a:ea typeface="+mn-ea"/>
                          <a:cs typeface="Arial" panose="020B0604020202020204" pitchFamily="34" charset="0"/>
                        </a:rPr>
                        <a:t> %</a:t>
                      </a:r>
                    </a:p>
                    <a:p>
                      <a:pPr marL="0" algn="ctr" defTabSz="914400" rtl="0" eaLnBrk="1" fontAlgn="b" latinLnBrk="0" hangingPunct="1">
                        <a:lnSpc>
                          <a:spcPts val="900"/>
                        </a:lnSpc>
                      </a:pPr>
                      <a:r>
                        <a:rPr lang="it-IT" sz="1200" b="1" u="none" strike="noStrike" kern="1200" dirty="0">
                          <a:solidFill>
                            <a:schemeClr val="tx1"/>
                          </a:solidFill>
                          <a:effectLst/>
                          <a:latin typeface="+mn-lt"/>
                          <a:ea typeface="+mn-ea"/>
                          <a:cs typeface="Arial" panose="020B0604020202020204" pitchFamily="34" charset="0"/>
                        </a:rPr>
                        <a:t>Valore</a:t>
                      </a:r>
                    </a:p>
                  </a:txBody>
                  <a:tcPr marL="9524" marR="9524" marT="9527" marB="0" anchor="ctr"/>
                </a:tc>
                <a:extLst>
                  <a:ext uri="{0D108BD9-81ED-4DB2-BD59-A6C34878D82A}">
                    <a16:rowId xmlns:a16="http://schemas.microsoft.com/office/drawing/2014/main" val="10000"/>
                  </a:ext>
                </a:extLst>
              </a:tr>
              <a:tr h="199595">
                <a:tc>
                  <a:txBody>
                    <a:bodyPr/>
                    <a:lstStyle/>
                    <a:p>
                      <a:pPr algn="l" rtl="0" fontAlgn="b"/>
                      <a:r>
                        <a:rPr lang="it-IT" sz="1100" b="0" i="0" u="none" strike="noStrike" dirty="0">
                          <a:solidFill>
                            <a:srgbClr val="000000"/>
                          </a:solidFill>
                          <a:effectLst/>
                          <a:latin typeface="Calibri" panose="020F0502020204030204" pitchFamily="34" charset="0"/>
                        </a:rPr>
                        <a:t> Autovetture in leasing*</a:t>
                      </a:r>
                    </a:p>
                  </a:txBody>
                  <a:tcPr marL="9525" marR="9525" marT="9525" marB="0" anchor="b">
                    <a:solidFill>
                      <a:srgbClr val="4BACC6">
                        <a:alpha val="20000"/>
                      </a:srgbClr>
                    </a:solidFill>
                  </a:tcPr>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5.513 </a:t>
                      </a:r>
                    </a:p>
                  </a:txBody>
                  <a:tcPr marL="9525" marR="9525" marT="9525" marB="0" anchor="ctr">
                    <a:solidFill>
                      <a:srgbClr val="DBEEF4"/>
                    </a:solidFill>
                  </a:tcPr>
                </a:tc>
                <a:tc>
                  <a:txBody>
                    <a:bodyPr/>
                    <a:lstStyle/>
                    <a:p>
                      <a:pPr algn="r" rtl="0" fontAlgn="ctr">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355.383</a:t>
                      </a:r>
                    </a:p>
                  </a:txBody>
                  <a:tcPr marL="9525" marR="9525" marT="9525" marB="0" anchor="ctr"/>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-2,6%</a:t>
                      </a:r>
                    </a:p>
                  </a:txBody>
                  <a:tcPr marL="9525" marR="9525" marT="9525" marB="0" anchor="b"/>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-26,8%</a:t>
                      </a:r>
                    </a:p>
                  </a:txBody>
                  <a:tcPr marL="9525" marR="9525" marT="9525" marB="0" anchor="b"/>
                </a:tc>
                <a:extLst>
                  <a:ext uri="{0D108BD9-81ED-4DB2-BD59-A6C34878D82A}">
                    <a16:rowId xmlns:a16="http://schemas.microsoft.com/office/drawing/2014/main" val="10001"/>
                  </a:ext>
                </a:extLst>
              </a:tr>
              <a:tr h="199595">
                <a:tc>
                  <a:txBody>
                    <a:bodyPr/>
                    <a:lstStyle/>
                    <a:p>
                      <a:pPr algn="l" rtl="0" fontAlgn="b"/>
                      <a:r>
                        <a:rPr lang="it-IT" sz="1100" b="0" i="0" u="none" strike="noStrike" dirty="0">
                          <a:solidFill>
                            <a:srgbClr val="000000"/>
                          </a:solidFill>
                          <a:effectLst/>
                          <a:latin typeface="Calibri" panose="020F0502020204030204" pitchFamily="34" charset="0"/>
                        </a:rPr>
                        <a:t> Autovetture NLT*</a:t>
                      </a:r>
                    </a:p>
                  </a:txBody>
                  <a:tcPr marL="9525" marR="9525" marT="9525" marB="0" anchor="b"/>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27.530 </a:t>
                      </a:r>
                    </a:p>
                  </a:txBody>
                  <a:tcPr marL="9525" marR="9525" marT="9525" marB="0" anchor="ctr"/>
                </a:tc>
                <a:tc>
                  <a:txBody>
                    <a:bodyPr/>
                    <a:lstStyle/>
                    <a:p>
                      <a:pPr algn="r" rtl="0" fontAlgn="ctr">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860.225</a:t>
                      </a:r>
                    </a:p>
                  </a:txBody>
                  <a:tcPr marL="9525" marR="9525" marT="9525" marB="0" anchor="ctr"/>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-5,7%</a:t>
                      </a:r>
                    </a:p>
                  </a:txBody>
                  <a:tcPr marL="9525" marR="9525" marT="9525" marB="0" anchor="b"/>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-0,3%</a:t>
                      </a:r>
                    </a:p>
                  </a:txBody>
                  <a:tcPr marL="9525" marR="9525" marT="9525" marB="0" anchor="b"/>
                </a:tc>
                <a:extLst>
                  <a:ext uri="{0D108BD9-81ED-4DB2-BD59-A6C34878D82A}">
                    <a16:rowId xmlns:a16="http://schemas.microsoft.com/office/drawing/2014/main" val="10002"/>
                  </a:ext>
                </a:extLst>
              </a:tr>
              <a:tr h="199595">
                <a:tc>
                  <a:txBody>
                    <a:bodyPr/>
                    <a:lstStyle/>
                    <a:p>
                      <a:pPr algn="l" rtl="0" fontAlgn="b"/>
                      <a:r>
                        <a:rPr lang="it-IT" sz="1100" b="0" i="0" u="none" strike="noStrike" dirty="0">
                          <a:solidFill>
                            <a:srgbClr val="000000"/>
                          </a:solidFill>
                          <a:effectLst/>
                          <a:latin typeface="Calibri" panose="020F0502020204030204" pitchFamily="34" charset="0"/>
                        </a:rPr>
                        <a:t> Veicoli commerciali in leasing*</a:t>
                      </a:r>
                    </a:p>
                  </a:txBody>
                  <a:tcPr marL="9525" marR="9525" marT="9525" marB="0" anchor="b"/>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2.939 </a:t>
                      </a:r>
                    </a:p>
                  </a:txBody>
                  <a:tcPr marL="9525" marR="9525" marT="9525" marB="0" anchor="ctr"/>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136.526</a:t>
                      </a:r>
                    </a:p>
                  </a:txBody>
                  <a:tcPr marL="9525" marR="9525" marT="9525" marB="0" anchor="ctr"/>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5,9%</a:t>
                      </a:r>
                    </a:p>
                  </a:txBody>
                  <a:tcPr marL="9525" marR="9525" marT="9525" marB="0" anchor="b"/>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3,6%</a:t>
                      </a:r>
                    </a:p>
                  </a:txBody>
                  <a:tcPr marL="9525" marR="9525" marT="9525" marB="0" anchor="b"/>
                </a:tc>
                <a:extLst>
                  <a:ext uri="{0D108BD9-81ED-4DB2-BD59-A6C34878D82A}">
                    <a16:rowId xmlns:a16="http://schemas.microsoft.com/office/drawing/2014/main" val="2408286199"/>
                  </a:ext>
                </a:extLst>
              </a:tr>
              <a:tr h="199595">
                <a:tc>
                  <a:txBody>
                    <a:bodyPr/>
                    <a:lstStyle/>
                    <a:p>
                      <a:pPr algn="l" rtl="0" fontAlgn="b"/>
                      <a:r>
                        <a:rPr lang="it-IT" sz="1100" b="0" i="0" u="none" strike="noStrike">
                          <a:solidFill>
                            <a:srgbClr val="000000"/>
                          </a:solidFill>
                          <a:effectLst/>
                          <a:latin typeface="Calibri" panose="020F0502020204030204" pitchFamily="34" charset="0"/>
                        </a:rPr>
                        <a:t> Veicoli commerciali NLT*</a:t>
                      </a:r>
                    </a:p>
                  </a:txBody>
                  <a:tcPr marL="9525" marR="9525" marT="9525" marB="0" anchor="b"/>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2.924 </a:t>
                      </a:r>
                    </a:p>
                  </a:txBody>
                  <a:tcPr marL="9525" marR="9525" marT="9525" marB="0" anchor="ctr"/>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80.236</a:t>
                      </a:r>
                    </a:p>
                  </a:txBody>
                  <a:tcPr marL="9525" marR="9525" marT="9525" marB="0" anchor="ctr"/>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-31,9%</a:t>
                      </a:r>
                    </a:p>
                  </a:txBody>
                  <a:tcPr marL="9525" marR="9525" marT="9525" marB="0" anchor="b"/>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-33,9%</a:t>
                      </a:r>
                    </a:p>
                  </a:txBody>
                  <a:tcPr marL="9525" marR="9525" marT="9525" marB="0" anchor="b"/>
                </a:tc>
                <a:extLst>
                  <a:ext uri="{0D108BD9-81ED-4DB2-BD59-A6C34878D82A}">
                    <a16:rowId xmlns:a16="http://schemas.microsoft.com/office/drawing/2014/main" val="985132643"/>
                  </a:ext>
                </a:extLst>
              </a:tr>
              <a:tr h="199595">
                <a:tc>
                  <a:txBody>
                    <a:bodyPr/>
                    <a:lstStyle/>
                    <a:p>
                      <a:pPr algn="l" rtl="0" fontAlgn="b"/>
                      <a:r>
                        <a:rPr lang="it-IT" sz="1100" b="0" i="0" u="none" strike="noStrike">
                          <a:solidFill>
                            <a:srgbClr val="000000"/>
                          </a:solidFill>
                          <a:effectLst/>
                          <a:latin typeface="Calibri" panose="020F0502020204030204" pitchFamily="34" charset="0"/>
                        </a:rPr>
                        <a:t> Veicoli Industriali</a:t>
                      </a:r>
                    </a:p>
                  </a:txBody>
                  <a:tcPr marL="9525" marR="9525" marT="9525" marB="0" anchor="b"/>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1.634 </a:t>
                      </a:r>
                    </a:p>
                  </a:txBody>
                  <a:tcPr marL="9525" marR="9525" marT="9525" marB="0" anchor="ctr"/>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215.609</a:t>
                      </a:r>
                    </a:p>
                  </a:txBody>
                  <a:tcPr marL="9525" marR="9525" marT="9525" marB="0" anchor="ctr"/>
                </a:tc>
                <a:tc>
                  <a:txBody>
                    <a:bodyPr/>
                    <a:lstStyle/>
                    <a:p>
                      <a:pPr algn="r" fontAlgn="b">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10,5%</a:t>
                      </a:r>
                    </a:p>
                  </a:txBody>
                  <a:tcPr marL="9525" marR="9525" marT="9525" marB="0" anchor="b"/>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10,1%</a:t>
                      </a:r>
                    </a:p>
                  </a:txBody>
                  <a:tcPr marL="9525" marR="9525" marT="9525" marB="0" anchor="b"/>
                </a:tc>
                <a:extLst>
                  <a:ext uri="{0D108BD9-81ED-4DB2-BD59-A6C34878D82A}">
                    <a16:rowId xmlns:a16="http://schemas.microsoft.com/office/drawing/2014/main" val="10003"/>
                  </a:ext>
                </a:extLst>
              </a:tr>
              <a:tr h="199595">
                <a:tc>
                  <a:txBody>
                    <a:bodyPr/>
                    <a:lstStyle/>
                    <a:p>
                      <a:pPr algn="l" rtl="0" fontAlgn="ctr"/>
                      <a:r>
                        <a:rPr lang="it-IT" sz="1100" b="1" i="0" u="none" strike="noStrike">
                          <a:solidFill>
                            <a:srgbClr val="000000"/>
                          </a:solidFill>
                          <a:effectLst/>
                          <a:latin typeface="Calibri" panose="020F0502020204030204" pitchFamily="34" charset="0"/>
                        </a:rPr>
                        <a:t>AUTO</a:t>
                      </a:r>
                    </a:p>
                  </a:txBody>
                  <a:tcPr marL="9525" marR="9525" marT="9525" marB="0" anchor="ctr"/>
                </a:tc>
                <a:tc>
                  <a:txBody>
                    <a:bodyPr/>
                    <a:lstStyle/>
                    <a:p>
                      <a:pPr algn="r" rtl="0" fontAlgn="ctr">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40.540 </a:t>
                      </a:r>
                    </a:p>
                  </a:txBody>
                  <a:tcPr marL="9525" marR="9525" marT="9525" marB="0" anchor="ctr"/>
                </a:tc>
                <a:tc>
                  <a:txBody>
                    <a:bodyPr/>
                    <a:lstStyle/>
                    <a:p>
                      <a:pPr algn="r" rtl="0" fontAlgn="ctr">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1.647.979</a:t>
                      </a:r>
                    </a:p>
                  </a:txBody>
                  <a:tcPr marL="9525" marR="9525" marT="9525" marB="0" anchor="ctr"/>
                </a:tc>
                <a:tc>
                  <a:txBody>
                    <a:bodyPr/>
                    <a:lstStyle/>
                    <a:p>
                      <a:pPr algn="r" fontAlgn="b">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-6,6%</a:t>
                      </a:r>
                    </a:p>
                  </a:txBody>
                  <a:tcPr marL="9525" marR="9525" marT="9525" marB="0" anchor="b"/>
                </a:tc>
                <a:tc>
                  <a:txBody>
                    <a:bodyPr/>
                    <a:lstStyle/>
                    <a:p>
                      <a:pPr algn="r" fontAlgn="b">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-8,3%</a:t>
                      </a:r>
                    </a:p>
                  </a:txBody>
                  <a:tcPr marL="9525" marR="9525" marT="9525" marB="0" anchor="b"/>
                </a:tc>
                <a:extLst>
                  <a:ext uri="{0D108BD9-81ED-4DB2-BD59-A6C34878D82A}">
                    <a16:rowId xmlns:a16="http://schemas.microsoft.com/office/drawing/2014/main" val="10005"/>
                  </a:ext>
                </a:extLst>
              </a:tr>
              <a:tr h="199595">
                <a:tc>
                  <a:txBody>
                    <a:bodyPr/>
                    <a:lstStyle/>
                    <a:p>
                      <a:pPr algn="l" rtl="0" fontAlgn="ctr"/>
                      <a:r>
                        <a:rPr lang="it-IT" sz="1100" b="0" i="0" u="none" strike="noStrike">
                          <a:solidFill>
                            <a:srgbClr val="000000"/>
                          </a:solidFill>
                          <a:effectLst/>
                          <a:latin typeface="Calibri" panose="020F0502020204030204" pitchFamily="34" charset="0"/>
                        </a:rPr>
                        <a:t>Strumentale finanziario</a:t>
                      </a:r>
                    </a:p>
                  </a:txBody>
                  <a:tcPr marL="9525" marR="9525" marT="9525" marB="0" anchor="ctr"/>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5.176 </a:t>
                      </a:r>
                    </a:p>
                  </a:txBody>
                  <a:tcPr marL="9525" marR="9525" marT="9525" marB="0" anchor="ctr"/>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370.180</a:t>
                      </a:r>
                    </a:p>
                  </a:txBody>
                  <a:tcPr marL="9525" marR="9525" marT="9525" marB="0" anchor="ctr"/>
                </a:tc>
                <a:tc>
                  <a:txBody>
                    <a:bodyPr/>
                    <a:lstStyle/>
                    <a:p>
                      <a:pPr algn="r" fontAlgn="b">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-2,8%</a:t>
                      </a:r>
                    </a:p>
                  </a:txBody>
                  <a:tcPr marL="9525" marR="9525" marT="9525" marB="0" anchor="b"/>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-17,3%</a:t>
                      </a:r>
                    </a:p>
                  </a:txBody>
                  <a:tcPr marL="9525" marR="9525" marT="9525" marB="0" anchor="b"/>
                </a:tc>
                <a:extLst>
                  <a:ext uri="{0D108BD9-81ED-4DB2-BD59-A6C34878D82A}">
                    <a16:rowId xmlns:a16="http://schemas.microsoft.com/office/drawing/2014/main" val="10006"/>
                  </a:ext>
                </a:extLst>
              </a:tr>
              <a:tr h="199595">
                <a:tc>
                  <a:txBody>
                    <a:bodyPr/>
                    <a:lstStyle/>
                    <a:p>
                      <a:pPr algn="l" rtl="0" fontAlgn="ctr"/>
                      <a:r>
                        <a:rPr lang="it-IT" sz="1100" b="0" i="0" u="none" strike="noStrike">
                          <a:solidFill>
                            <a:srgbClr val="000000"/>
                          </a:solidFill>
                          <a:effectLst/>
                          <a:latin typeface="Calibri" panose="020F0502020204030204" pitchFamily="34" charset="0"/>
                        </a:rPr>
                        <a:t>Strumentale operativo</a:t>
                      </a:r>
                    </a:p>
                  </a:txBody>
                  <a:tcPr marL="9525" marR="9525" marT="9525" marB="0" anchor="ctr"/>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8.962 </a:t>
                      </a:r>
                    </a:p>
                  </a:txBody>
                  <a:tcPr marL="9525" marR="9525" marT="9525" marB="0" anchor="ctr"/>
                </a:tc>
                <a:tc>
                  <a:txBody>
                    <a:bodyPr/>
                    <a:lstStyle/>
                    <a:p>
                      <a:pPr algn="r" rtl="0" fontAlgn="ctr">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126.533</a:t>
                      </a:r>
                    </a:p>
                  </a:txBody>
                  <a:tcPr marL="9525" marR="9525" marT="9525" marB="0" anchor="ctr"/>
                </a:tc>
                <a:tc>
                  <a:txBody>
                    <a:bodyPr/>
                    <a:lstStyle/>
                    <a:p>
                      <a:pPr algn="r" fontAlgn="b">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12,1%</a:t>
                      </a:r>
                    </a:p>
                  </a:txBody>
                  <a:tcPr marL="9525" marR="9525" marT="9525" marB="0" anchor="b"/>
                </a:tc>
                <a:tc>
                  <a:txBody>
                    <a:bodyPr/>
                    <a:lstStyle/>
                    <a:p>
                      <a:pPr algn="r" fontAlgn="b">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2,8%</a:t>
                      </a:r>
                    </a:p>
                  </a:txBody>
                  <a:tcPr marL="9525" marR="9525" marT="9525" marB="0" anchor="b"/>
                </a:tc>
                <a:extLst>
                  <a:ext uri="{0D108BD9-81ED-4DB2-BD59-A6C34878D82A}">
                    <a16:rowId xmlns:a16="http://schemas.microsoft.com/office/drawing/2014/main" val="10007"/>
                  </a:ext>
                </a:extLst>
              </a:tr>
              <a:tr h="199595">
                <a:tc>
                  <a:txBody>
                    <a:bodyPr/>
                    <a:lstStyle/>
                    <a:p>
                      <a:pPr algn="l" rtl="0" fontAlgn="ctr"/>
                      <a:r>
                        <a:rPr lang="it-IT" sz="1100" b="1" i="0" u="none" strike="noStrike">
                          <a:solidFill>
                            <a:srgbClr val="000000"/>
                          </a:solidFill>
                          <a:effectLst/>
                          <a:latin typeface="Calibri" panose="020F0502020204030204" pitchFamily="34" charset="0"/>
                        </a:rPr>
                        <a:t>STRUMENTALE</a:t>
                      </a:r>
                    </a:p>
                  </a:txBody>
                  <a:tcPr marL="9525" marR="9525" marT="9525" marB="0" anchor="ctr"/>
                </a:tc>
                <a:tc>
                  <a:txBody>
                    <a:bodyPr/>
                    <a:lstStyle/>
                    <a:p>
                      <a:pPr algn="r" rtl="0" fontAlgn="ctr">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14.138 </a:t>
                      </a:r>
                    </a:p>
                  </a:txBody>
                  <a:tcPr marL="9525" marR="9525" marT="9525" marB="0" anchor="ctr"/>
                </a:tc>
                <a:tc>
                  <a:txBody>
                    <a:bodyPr/>
                    <a:lstStyle/>
                    <a:p>
                      <a:pPr algn="r" rtl="0" fontAlgn="ctr">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496.713</a:t>
                      </a:r>
                    </a:p>
                  </a:txBody>
                  <a:tcPr marL="9525" marR="9525" marT="9525" marB="0" anchor="ctr"/>
                </a:tc>
                <a:tc>
                  <a:txBody>
                    <a:bodyPr/>
                    <a:lstStyle/>
                    <a:p>
                      <a:pPr algn="r" fontAlgn="b">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6,1%</a:t>
                      </a:r>
                    </a:p>
                  </a:txBody>
                  <a:tcPr marL="9525" marR="9525" marT="9525" marB="0" anchor="b"/>
                </a:tc>
                <a:tc>
                  <a:txBody>
                    <a:bodyPr/>
                    <a:lstStyle/>
                    <a:p>
                      <a:pPr algn="r" fontAlgn="b">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-12,9%</a:t>
                      </a:r>
                    </a:p>
                  </a:txBody>
                  <a:tcPr marL="9525" marR="9525" marT="9525" marB="0" anchor="b"/>
                </a:tc>
                <a:extLst>
                  <a:ext uri="{0D108BD9-81ED-4DB2-BD59-A6C34878D82A}">
                    <a16:rowId xmlns:a16="http://schemas.microsoft.com/office/drawing/2014/main" val="10008"/>
                  </a:ext>
                </a:extLst>
              </a:tr>
              <a:tr h="199595">
                <a:tc>
                  <a:txBody>
                    <a:bodyPr/>
                    <a:lstStyle/>
                    <a:p>
                      <a:pPr algn="l" rtl="0" fontAlgn="ctr"/>
                      <a:r>
                        <a:rPr lang="it-IT" sz="1100" b="0" i="0" u="none" strike="noStrike">
                          <a:solidFill>
                            <a:srgbClr val="000000"/>
                          </a:solidFill>
                          <a:effectLst/>
                          <a:latin typeface="Calibri" panose="020F0502020204030204" pitchFamily="34" charset="0"/>
                        </a:rPr>
                        <a:t>Immobiliare costruito</a:t>
                      </a:r>
                    </a:p>
                  </a:txBody>
                  <a:tcPr marL="9525" marR="9525" marT="9525" marB="0" anchor="ctr"/>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107 </a:t>
                      </a:r>
                    </a:p>
                  </a:txBody>
                  <a:tcPr marL="9525" marR="9525" marT="9525" marB="0" anchor="ctr"/>
                </a:tc>
                <a:tc>
                  <a:txBody>
                    <a:bodyPr/>
                    <a:lstStyle/>
                    <a:p>
                      <a:pPr algn="r" rtl="0" fontAlgn="ctr">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64.616</a:t>
                      </a:r>
                    </a:p>
                  </a:txBody>
                  <a:tcPr marL="9525" marR="9525" marT="9525" marB="0" anchor="ctr"/>
                </a:tc>
                <a:tc>
                  <a:txBody>
                    <a:bodyPr/>
                    <a:lstStyle/>
                    <a:p>
                      <a:pPr algn="r" fontAlgn="b">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-15,1%</a:t>
                      </a:r>
                    </a:p>
                  </a:txBody>
                  <a:tcPr marL="9525" marR="9525" marT="9525" marB="0" anchor="b"/>
                </a:tc>
                <a:tc>
                  <a:txBody>
                    <a:bodyPr/>
                    <a:lstStyle/>
                    <a:p>
                      <a:pPr algn="r" fontAlgn="b">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-35,2%</a:t>
                      </a:r>
                    </a:p>
                  </a:txBody>
                  <a:tcPr marL="9525" marR="9525" marT="9525" marB="0" anchor="b"/>
                </a:tc>
                <a:extLst>
                  <a:ext uri="{0D108BD9-81ED-4DB2-BD59-A6C34878D82A}">
                    <a16:rowId xmlns:a16="http://schemas.microsoft.com/office/drawing/2014/main" val="10012"/>
                  </a:ext>
                </a:extLst>
              </a:tr>
              <a:tr h="199595">
                <a:tc>
                  <a:txBody>
                    <a:bodyPr/>
                    <a:lstStyle/>
                    <a:p>
                      <a:pPr algn="l" rtl="0" fontAlgn="ctr"/>
                      <a:r>
                        <a:rPr lang="it-IT" sz="1100" b="0" i="0" u="none" strike="noStrike">
                          <a:solidFill>
                            <a:srgbClr val="000000"/>
                          </a:solidFill>
                          <a:effectLst/>
                          <a:latin typeface="Calibri" panose="020F0502020204030204" pitchFamily="34" charset="0"/>
                        </a:rPr>
                        <a:t>Immobiliare da costruire</a:t>
                      </a:r>
                    </a:p>
                  </a:txBody>
                  <a:tcPr marL="9525" marR="9525" marT="9525" marB="0" anchor="ctr"/>
                </a:tc>
                <a:tc>
                  <a:txBody>
                    <a:bodyPr/>
                    <a:lstStyle/>
                    <a:p>
                      <a:pPr algn="r" rtl="0" fontAlgn="ctr">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22 </a:t>
                      </a:r>
                    </a:p>
                  </a:txBody>
                  <a:tcPr marL="9525" marR="9525" marT="9525" marB="0" anchor="ctr"/>
                </a:tc>
                <a:tc>
                  <a:txBody>
                    <a:bodyPr/>
                    <a:lstStyle/>
                    <a:p>
                      <a:pPr algn="r" rtl="0" fontAlgn="ctr">
                        <a:buNone/>
                      </a:pPr>
                      <a:r>
                        <a:rPr lang="it-IT"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47.451</a:t>
                      </a:r>
                    </a:p>
                  </a:txBody>
                  <a:tcPr marL="9525" marR="9525" marT="9525" marB="0" anchor="ctr"/>
                </a:tc>
                <a:tc>
                  <a:txBody>
                    <a:bodyPr/>
                    <a:lstStyle/>
                    <a:p>
                      <a:pPr algn="r" fontAlgn="b">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-8,3%</a:t>
                      </a:r>
                    </a:p>
                  </a:txBody>
                  <a:tcPr marL="9525" marR="9525" marT="9525" marB="0" anchor="b"/>
                </a:tc>
                <a:tc>
                  <a:txBody>
                    <a:bodyPr/>
                    <a:lstStyle/>
                    <a:p>
                      <a:pPr algn="r" fontAlgn="b">
                        <a:buNone/>
                      </a:pPr>
                      <a:r>
                        <a:rPr lang="it-IT"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21,2%</a:t>
                      </a:r>
                    </a:p>
                  </a:txBody>
                  <a:tcPr marL="9525" marR="9525" marT="9525" marB="0" anchor="b"/>
                </a:tc>
                <a:extLst>
                  <a:ext uri="{0D108BD9-81ED-4DB2-BD59-A6C34878D82A}">
                    <a16:rowId xmlns:a16="http://schemas.microsoft.com/office/drawing/2014/main" val="10013"/>
                  </a:ext>
                </a:extLst>
              </a:tr>
              <a:tr h="199595">
                <a:tc>
                  <a:txBody>
                    <a:bodyPr/>
                    <a:lstStyle/>
                    <a:p>
                      <a:pPr algn="l" rtl="0" fontAlgn="ctr"/>
                      <a:r>
                        <a:rPr lang="it-IT" sz="1100" b="1" i="0" u="none" strike="noStrike">
                          <a:solidFill>
                            <a:srgbClr val="000000"/>
                          </a:solidFill>
                          <a:effectLst/>
                          <a:latin typeface="Calibri" panose="020F0502020204030204" pitchFamily="34" charset="0"/>
                        </a:rPr>
                        <a:t>IMMOBILIARE</a:t>
                      </a:r>
                    </a:p>
                  </a:txBody>
                  <a:tcPr marL="9525" marR="9525" marT="9525" marB="0" anchor="ctr"/>
                </a:tc>
                <a:tc>
                  <a:txBody>
                    <a:bodyPr/>
                    <a:lstStyle/>
                    <a:p>
                      <a:pPr algn="r" rtl="0" fontAlgn="ctr">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129 </a:t>
                      </a:r>
                    </a:p>
                  </a:txBody>
                  <a:tcPr marL="9525" marR="9525" marT="9525" marB="0" anchor="ctr"/>
                </a:tc>
                <a:tc>
                  <a:txBody>
                    <a:bodyPr/>
                    <a:lstStyle/>
                    <a:p>
                      <a:pPr algn="r" rtl="0" fontAlgn="ctr">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112.067</a:t>
                      </a:r>
                    </a:p>
                  </a:txBody>
                  <a:tcPr marL="9525" marR="9525" marT="9525" marB="0" anchor="ctr"/>
                </a:tc>
                <a:tc>
                  <a:txBody>
                    <a:bodyPr/>
                    <a:lstStyle/>
                    <a:p>
                      <a:pPr algn="r" fontAlgn="b">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-14,0%</a:t>
                      </a:r>
                    </a:p>
                  </a:txBody>
                  <a:tcPr marL="9525" marR="9525" marT="9525" marB="0" anchor="b"/>
                </a:tc>
                <a:tc>
                  <a:txBody>
                    <a:bodyPr/>
                    <a:lstStyle/>
                    <a:p>
                      <a:pPr algn="r" fontAlgn="b">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-19,3%</a:t>
                      </a:r>
                    </a:p>
                  </a:txBody>
                  <a:tcPr marL="9525" marR="9525" marT="9525" marB="0" anchor="b"/>
                </a:tc>
                <a:extLst>
                  <a:ext uri="{0D108BD9-81ED-4DB2-BD59-A6C34878D82A}">
                    <a16:rowId xmlns:a16="http://schemas.microsoft.com/office/drawing/2014/main" val="2599716292"/>
                  </a:ext>
                </a:extLst>
              </a:tr>
              <a:tr h="371926">
                <a:tc>
                  <a:txBody>
                    <a:bodyPr/>
                    <a:lstStyle/>
                    <a:p>
                      <a:pPr algn="l" rtl="0" fontAlgn="ctr"/>
                      <a:r>
                        <a:rPr lang="it-IT" sz="1100" b="1" i="0" u="none" strike="noStrike" dirty="0">
                          <a:solidFill>
                            <a:srgbClr val="000000"/>
                          </a:solidFill>
                          <a:effectLst/>
                          <a:latin typeface="Calibri" panose="020F0502020204030204" pitchFamily="34" charset="0"/>
                        </a:rPr>
                        <a:t>AERONAVALE E FERROVIARIO + </a:t>
                      </a:r>
                      <a:br>
                        <a:rPr lang="it-IT" sz="1100" b="1" i="0" u="none" strike="noStrike" dirty="0">
                          <a:solidFill>
                            <a:srgbClr val="000000"/>
                          </a:solidFill>
                          <a:effectLst/>
                          <a:latin typeface="Calibri" panose="020F0502020204030204" pitchFamily="34" charset="0"/>
                        </a:rPr>
                      </a:br>
                      <a:r>
                        <a:rPr lang="it-IT" sz="1100" b="1" i="0" u="none" strike="noStrike" dirty="0">
                          <a:solidFill>
                            <a:srgbClr val="000000"/>
                          </a:solidFill>
                          <a:effectLst/>
                          <a:latin typeface="Calibri" panose="020F0502020204030204" pitchFamily="34" charset="0"/>
                        </a:rPr>
                        <a:t>ENERGIE RINNOVABILI </a:t>
                      </a:r>
                    </a:p>
                  </a:txBody>
                  <a:tcPr marL="9525" marR="9525" marT="9525" marB="0" anchor="ctr"/>
                </a:tc>
                <a:tc>
                  <a:txBody>
                    <a:bodyPr/>
                    <a:lstStyle/>
                    <a:p>
                      <a:pPr algn="r" rtl="0" fontAlgn="ctr">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32 </a:t>
                      </a:r>
                    </a:p>
                  </a:txBody>
                  <a:tcPr marL="9525" marR="9525" marT="9525" marB="0" anchor="ctr"/>
                </a:tc>
                <a:tc>
                  <a:txBody>
                    <a:bodyPr/>
                    <a:lstStyle/>
                    <a:p>
                      <a:pPr algn="r" rtl="0" fontAlgn="ctr">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21.300 </a:t>
                      </a:r>
                    </a:p>
                  </a:txBody>
                  <a:tcPr marL="9525" marR="9525" marT="9525" marB="0" anchor="ctr"/>
                </a:tc>
                <a:tc>
                  <a:txBody>
                    <a:bodyPr/>
                    <a:lstStyle/>
                    <a:p>
                      <a:pPr algn="r" fontAlgn="b">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-11,1%</a:t>
                      </a:r>
                    </a:p>
                  </a:txBody>
                  <a:tcPr marL="9525" marR="9525" marT="9525" marB="0" anchor="ctr"/>
                </a:tc>
                <a:tc>
                  <a:txBody>
                    <a:bodyPr/>
                    <a:lstStyle/>
                    <a:p>
                      <a:pPr algn="r" fontAlgn="b">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-22,9%</a:t>
                      </a:r>
                    </a:p>
                  </a:txBody>
                  <a:tcPr marL="9525" marR="9525" marT="9525" marB="0" anchor="ctr"/>
                </a:tc>
                <a:extLst>
                  <a:ext uri="{0D108BD9-81ED-4DB2-BD59-A6C34878D82A}">
                    <a16:rowId xmlns:a16="http://schemas.microsoft.com/office/drawing/2014/main" val="220063148"/>
                  </a:ext>
                </a:extLst>
              </a:tr>
              <a:tr h="199595">
                <a:tc>
                  <a:txBody>
                    <a:bodyPr/>
                    <a:lstStyle/>
                    <a:p>
                      <a:pPr algn="l" rtl="0" fontAlgn="ctr"/>
                      <a:r>
                        <a:rPr lang="it-IT" sz="1100" b="1" i="0" u="none" strike="noStrike">
                          <a:solidFill>
                            <a:srgbClr val="000000"/>
                          </a:solidFill>
                          <a:effectLst/>
                          <a:latin typeface="Calibri" panose="020F0502020204030204" pitchFamily="34" charset="0"/>
                        </a:rPr>
                        <a:t>TOTALE GENERALE</a:t>
                      </a:r>
                    </a:p>
                  </a:txBody>
                  <a:tcPr marL="9525" marR="9525" marT="9525" marB="0" anchor="ctr"/>
                </a:tc>
                <a:tc>
                  <a:txBody>
                    <a:bodyPr/>
                    <a:lstStyle/>
                    <a:p>
                      <a:pPr algn="r" rtl="0" fontAlgn="ctr">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54.839 </a:t>
                      </a:r>
                    </a:p>
                  </a:txBody>
                  <a:tcPr marL="9525" marR="9525" marT="9525" marB="0" anchor="ctr"/>
                </a:tc>
                <a:tc>
                  <a:txBody>
                    <a:bodyPr/>
                    <a:lstStyle/>
                    <a:p>
                      <a:pPr algn="r" rtl="0" fontAlgn="ctr">
                        <a:buNone/>
                      </a:pPr>
                      <a:r>
                        <a:rPr lang="it-IT" sz="11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2.278.059</a:t>
                      </a:r>
                    </a:p>
                  </a:txBody>
                  <a:tcPr marL="9525" marR="9525" marT="9525" marB="0" anchor="ctr"/>
                </a:tc>
                <a:tc>
                  <a:txBody>
                    <a:bodyPr/>
                    <a:lstStyle/>
                    <a:p>
                      <a:pPr algn="r" fontAlgn="b">
                        <a:buNone/>
                      </a:pPr>
                      <a:r>
                        <a:rPr lang="it-IT" sz="11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-3,6%</a:t>
                      </a:r>
                    </a:p>
                  </a:txBody>
                  <a:tcPr marL="9525" marR="9525" marT="9525" marB="0" anchor="b"/>
                </a:tc>
                <a:tc>
                  <a:txBody>
                    <a:bodyPr/>
                    <a:lstStyle/>
                    <a:p>
                      <a:pPr algn="r" fontAlgn="b">
                        <a:buNone/>
                      </a:pPr>
                      <a:r>
                        <a:rPr lang="it-IT"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-10,1%</a:t>
                      </a:r>
                    </a:p>
                  </a:txBody>
                  <a:tcPr marL="9525" marR="9525" marT="9525" marB="0" anchor="b"/>
                </a:tc>
                <a:extLst>
                  <a:ext uri="{0D108BD9-81ED-4DB2-BD59-A6C34878D82A}">
                    <a16:rowId xmlns:a16="http://schemas.microsoft.com/office/drawing/2014/main" val="10014"/>
                  </a:ext>
                </a:extLst>
              </a:tr>
            </a:tbl>
          </a:graphicData>
        </a:graphic>
      </p:graphicFrame>
      <p:graphicFrame>
        <p:nvGraphicFramePr>
          <p:cNvPr id="5" name="Grafico 4">
            <a:extLst>
              <a:ext uri="{FF2B5EF4-FFF2-40B4-BE49-F238E27FC236}">
                <a16:creationId xmlns:a16="http://schemas.microsoft.com/office/drawing/2014/main" id="{00000000-0008-0000-0200-000006000000}"/>
              </a:ext>
            </a:extLst>
          </p:cNvPr>
          <p:cNvGraphicFramePr>
            <a:graphicFrameLocks/>
          </p:cNvGraphicFramePr>
          <p:nvPr>
            <p:extLst>
              <p:ext uri="{D42A27DB-BD31-4B8C-83A1-F6EECF244321}">
                <p14:modId xmlns:p14="http://schemas.microsoft.com/office/powerpoint/2010/main" val="3135187206"/>
              </p:ext>
            </p:extLst>
          </p:nvPr>
        </p:nvGraphicFramePr>
        <p:xfrm>
          <a:off x="5505235" y="2596610"/>
          <a:ext cx="3744709" cy="1864334"/>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1" name="Grafico 10">
            <a:extLst>
              <a:ext uri="{FF2B5EF4-FFF2-40B4-BE49-F238E27FC236}">
                <a16:creationId xmlns:a16="http://schemas.microsoft.com/office/drawing/2014/main" id="{A35E8792-009D-D395-857D-8497C8C24890}"/>
              </a:ext>
            </a:extLst>
          </p:cNvPr>
          <p:cNvGraphicFramePr>
            <a:graphicFrameLocks/>
          </p:cNvGraphicFramePr>
          <p:nvPr>
            <p:extLst>
              <p:ext uri="{D42A27DB-BD31-4B8C-83A1-F6EECF244321}">
                <p14:modId xmlns:p14="http://schemas.microsoft.com/office/powerpoint/2010/main" val="1288229008"/>
              </p:ext>
            </p:extLst>
          </p:nvPr>
        </p:nvGraphicFramePr>
        <p:xfrm>
          <a:off x="5993382" y="1159101"/>
          <a:ext cx="3059831" cy="1323685"/>
        </p:xfrm>
        <a:graphic>
          <a:graphicData uri="http://schemas.openxmlformats.org/drawingml/2006/chart">
            <c:chart xmlns:c="http://schemas.openxmlformats.org/drawingml/2006/chart" xmlns:r="http://schemas.openxmlformats.org/officeDocument/2006/relationships" r:id="rId8"/>
          </a:graphicData>
        </a:graphic>
      </p:graphicFrame>
      <p:sp>
        <p:nvSpPr>
          <p:cNvPr id="17" name="CasellaDiTesto 16">
            <a:extLst>
              <a:ext uri="{FF2B5EF4-FFF2-40B4-BE49-F238E27FC236}">
                <a16:creationId xmlns:a16="http://schemas.microsoft.com/office/drawing/2014/main" id="{350A4DFF-DC5E-E4EA-CBAE-5C9F1884A5A8}"/>
              </a:ext>
            </a:extLst>
          </p:cNvPr>
          <p:cNvSpPr txBox="1"/>
          <p:nvPr/>
        </p:nvSpPr>
        <p:spPr>
          <a:xfrm>
            <a:off x="6292174" y="931171"/>
            <a:ext cx="217083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9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Var% valore gen’26/gen’25</a:t>
            </a:r>
          </a:p>
        </p:txBody>
      </p:sp>
    </p:spTree>
    <p:extLst>
      <p:ext uri="{BB962C8B-B14F-4D97-AF65-F5344CB8AC3E}">
        <p14:creationId xmlns:p14="http://schemas.microsoft.com/office/powerpoint/2010/main" val="3340919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asella di testo 2">
            <a:extLst>
              <a:ext uri="{FF2B5EF4-FFF2-40B4-BE49-F238E27FC236}">
                <a16:creationId xmlns:a16="http://schemas.microsoft.com/office/drawing/2014/main" id="{9C875DDF-1235-4982-BF71-A6F58B3A1C34}"/>
              </a:ext>
            </a:extLst>
          </p:cNvPr>
          <p:cNvSpPr txBox="1"/>
          <p:nvPr/>
        </p:nvSpPr>
        <p:spPr>
          <a:xfrm>
            <a:off x="4572000" y="116632"/>
            <a:ext cx="4444006" cy="3240360"/>
          </a:xfrm>
          <a:prstGeom prst="rect">
            <a:avLst/>
          </a:prstGeom>
          <a:solidFill>
            <a:schemeClr val="accent5">
              <a:lumMod val="20000"/>
              <a:lumOff val="80000"/>
            </a:schemeClr>
          </a:solidFill>
          <a:ln w="12700">
            <a:noFill/>
          </a:ln>
          <a:effectLst/>
        </p:spPr>
        <p:style>
          <a:lnRef idx="0">
            <a:schemeClr val="accent1"/>
          </a:lnRef>
          <a:fillRef idx="0">
            <a:schemeClr val="accent1"/>
          </a:fillRef>
          <a:effectRef idx="0">
            <a:schemeClr val="accent1"/>
          </a:effectRef>
          <a:fontRef idx="minor">
            <a:schemeClr val="dk1"/>
          </a:fontRef>
        </p:style>
        <p:txBody>
          <a:bodyPr anchor="ctr"/>
          <a:lstStyle>
            <a:defPPr>
              <a:defRPr lang="it-IT"/>
            </a:defPPr>
            <a:lvl1pPr algn="just">
              <a:spcBef>
                <a:spcPts val="100"/>
              </a:spcBef>
              <a:defRPr sz="1100" b="1" spc="-30">
                <a:solidFill>
                  <a:schemeClr val="tx1"/>
                </a:solidFill>
                <a:latin typeface="Calibri" panose="020F0502020204030204" pitchFamily="34" charset="0"/>
                <a:cs typeface="Arial" panose="020B0604020202020204" pitchFamily="34" charset="0"/>
              </a:defRPr>
            </a:lvl1pPr>
          </a:lstStyle>
          <a:p>
            <a:pPr lvl="0">
              <a:spcBef>
                <a:spcPct val="0"/>
              </a:spcBef>
              <a:defRPr/>
            </a:pPr>
            <a:r>
              <a:rPr kumimoji="0" lang="it-IT" b="0" i="0" u="none" kern="1200" cap="none" spc="-30" normalizeH="0" baseline="0" noProof="0" dirty="0">
                <a:ln>
                  <a:noFill/>
                </a:ln>
                <a:effectLst/>
                <a:uLnTx/>
                <a:uFillTx/>
                <a:latin typeface="Arial" panose="020B0604020202020204" pitchFamily="34" charset="0"/>
                <a:ea typeface="+mn-ea"/>
                <a:cs typeface="Arial" panose="020B0604020202020204" pitchFamily="34" charset="0"/>
              </a:rPr>
              <a:t>Il comparto </a:t>
            </a:r>
            <a:r>
              <a:rPr kumimoji="0" lang="it-IT" b="1" i="0" u="none" kern="1200" cap="none" spc="-30" normalizeH="0" baseline="0" noProof="0" dirty="0">
                <a:ln>
                  <a:noFill/>
                </a:ln>
                <a:effectLst/>
                <a:uLnTx/>
                <a:uFillTx/>
                <a:latin typeface="Arial" panose="020B0604020202020204" pitchFamily="34" charset="0"/>
                <a:ea typeface="+mn-ea"/>
                <a:cs typeface="Arial" panose="020B0604020202020204" pitchFamily="34" charset="0"/>
              </a:rPr>
              <a:t>Auto</a:t>
            </a:r>
            <a:r>
              <a:rPr kumimoji="0" lang="it-IT" b="0" i="0" u="none" kern="1200" cap="none" spc="-30" normalizeH="0" baseline="0" noProof="0" dirty="0">
                <a:ln>
                  <a:noFill/>
                </a:ln>
                <a:effectLst/>
                <a:uLnTx/>
                <a:uFillTx/>
                <a:latin typeface="Arial" panose="020B0604020202020204" pitchFamily="34" charset="0"/>
                <a:ea typeface="+mn-ea"/>
                <a:cs typeface="Arial" panose="020B0604020202020204" pitchFamily="34" charset="0"/>
              </a:rPr>
              <a:t> </a:t>
            </a:r>
            <a:r>
              <a:rPr lang="it-IT" b="0" dirty="0">
                <a:latin typeface="Arial" panose="020B0604020202020204" pitchFamily="34" charset="0"/>
              </a:rPr>
              <a:t>cresce</a:t>
            </a:r>
            <a:r>
              <a:rPr kumimoji="0" lang="it-IT" b="0" i="0" u="none" kern="1200" cap="none" spc="-30" normalizeH="0" baseline="0" noProof="0" dirty="0">
                <a:ln>
                  <a:noFill/>
                </a:ln>
                <a:effectLst/>
                <a:uLnTx/>
                <a:uFillTx/>
                <a:latin typeface="Arial" panose="020B0604020202020204" pitchFamily="34" charset="0"/>
                <a:ea typeface="+mn-ea"/>
                <a:cs typeface="Arial" panose="020B0604020202020204" pitchFamily="34" charset="0"/>
              </a:rPr>
              <a:t> in valore per il sotto-comparto </a:t>
            </a:r>
            <a:r>
              <a:rPr lang="it-IT" b="0" dirty="0">
                <a:latin typeface="Arial" panose="020B0604020202020204" pitchFamily="34" charset="0"/>
              </a:rPr>
              <a:t>dei veicoli commerciali in leasing (+3,6%) e per quello dei veicoli industriali (+10,2%). Gli altri segmenti mostrano una flessione: le autovetture in leasing del -26,8% e quelle a noleggio a lungo termine del -0,4%, in diminuzione anche i veicoli commerciali in noleggio a lungo termine (-33,9%). </a:t>
            </a:r>
          </a:p>
          <a:p>
            <a:pPr lvl="0">
              <a:spcBef>
                <a:spcPct val="0"/>
              </a:spcBef>
              <a:defRPr/>
            </a:pPr>
            <a:r>
              <a:rPr lang="it-IT" b="0" dirty="0">
                <a:latin typeface="Arial" panose="020B0604020202020204" pitchFamily="34" charset="0"/>
              </a:rPr>
              <a:t>La flessione osservata nei volumi del comparto </a:t>
            </a:r>
            <a:r>
              <a:rPr lang="it-IT" dirty="0">
                <a:latin typeface="Arial" panose="020B0604020202020204" pitchFamily="34" charset="0"/>
              </a:rPr>
              <a:t>strumentale </a:t>
            </a:r>
            <a:r>
              <a:rPr lang="it-IT" b="0" dirty="0">
                <a:latin typeface="Arial" panose="020B0604020202020204" pitchFamily="34" charset="0"/>
              </a:rPr>
              <a:t>(-12,9%) riflette la dinamica negativa del </a:t>
            </a:r>
            <a:r>
              <a:rPr lang="it-IT" dirty="0">
                <a:latin typeface="Arial" panose="020B0604020202020204" pitchFamily="34" charset="0"/>
              </a:rPr>
              <a:t>leasing strumentale finanziario </a:t>
            </a:r>
            <a:r>
              <a:rPr lang="it-IT" b="0" dirty="0">
                <a:latin typeface="Arial" panose="020B0604020202020204" pitchFamily="34" charset="0"/>
              </a:rPr>
              <a:t>(-17,3%) che mostra percentuali negative in tutte le fasce d’importo. Risulta invece in crescita il </a:t>
            </a:r>
            <a:r>
              <a:rPr lang="it-IT" dirty="0">
                <a:latin typeface="Arial" panose="020B0604020202020204" pitchFamily="34" charset="0"/>
              </a:rPr>
              <a:t>leasing strumentale operativo</a:t>
            </a:r>
            <a:r>
              <a:rPr lang="it-IT" b="0" dirty="0">
                <a:latin typeface="Arial" panose="020B0604020202020204" pitchFamily="34" charset="0"/>
              </a:rPr>
              <a:t> (+2,8%) con aumenti diffusi in tutte le fasce d’importo. </a:t>
            </a:r>
          </a:p>
          <a:p>
            <a:pPr lvl="0">
              <a:spcBef>
                <a:spcPct val="0"/>
              </a:spcBef>
              <a:defRPr/>
            </a:pPr>
            <a:r>
              <a:rPr lang="it-IT" b="0" dirty="0">
                <a:latin typeface="Arial" panose="020B0604020202020204" pitchFamily="34" charset="0"/>
              </a:rPr>
              <a:t>Nel comparto </a:t>
            </a:r>
            <a:r>
              <a:rPr lang="it-IT" dirty="0">
                <a:latin typeface="Arial" panose="020B0604020202020204" pitchFamily="34" charset="0"/>
              </a:rPr>
              <a:t>immobiliare</a:t>
            </a:r>
            <a:r>
              <a:rPr lang="it-IT" b="0" dirty="0">
                <a:latin typeface="Arial" panose="020B0604020202020204" pitchFamily="34" charset="0"/>
              </a:rPr>
              <a:t>, il leasing «da costruire» sale (+21,2%) registrando una crescita nelle fasce d’importo più elevate ed una flessione nei contratti di importo inferiore a 0,5 mil.€ (-38,1%). Al contrario, per il leasing immobiliare «costruito», si rileva flessione complessiva del -35,2% e, a livello di singole fasce, una crescita solo per i contratti di importo inferiore a 0,5 mil.€ (+6,2%). </a:t>
            </a:r>
          </a:p>
        </p:txBody>
      </p:sp>
      <p:pic>
        <p:nvPicPr>
          <p:cNvPr id="9" name="Immagine 8" descr="Immagine che contiene disegnando, cibo, luce&#10;&#10;Descrizione generata automaticamente">
            <a:extLst>
              <a:ext uri="{FF2B5EF4-FFF2-40B4-BE49-F238E27FC236}">
                <a16:creationId xmlns:a16="http://schemas.microsoft.com/office/drawing/2014/main" id="{B0CCFA4B-AAAC-44FE-BC07-A9C829EA4B6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55093" y="6283739"/>
            <a:ext cx="1381402" cy="571371"/>
          </a:xfrm>
          <a:prstGeom prst="rect">
            <a:avLst/>
          </a:prstGeom>
        </p:spPr>
      </p:pic>
      <p:sp>
        <p:nvSpPr>
          <p:cNvPr id="10" name="CasellaDiTesto 9">
            <a:extLst>
              <a:ext uri="{FF2B5EF4-FFF2-40B4-BE49-F238E27FC236}">
                <a16:creationId xmlns:a16="http://schemas.microsoft.com/office/drawing/2014/main" id="{E7B7AD3C-D53A-AB85-EAC3-BB64EC3E6ED2}"/>
              </a:ext>
            </a:extLst>
          </p:cNvPr>
          <p:cNvSpPr txBox="1"/>
          <p:nvPr/>
        </p:nvSpPr>
        <p:spPr>
          <a:xfrm>
            <a:off x="243188" y="3074274"/>
            <a:ext cx="3944734" cy="2308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9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Fonte: elaborazioni Assilea su dati Centro Studi e Statistiche UNRAE</a:t>
            </a:r>
          </a:p>
        </p:txBody>
      </p:sp>
      <p:graphicFrame>
        <p:nvGraphicFramePr>
          <p:cNvPr id="3" name="Grafico 2">
            <a:extLst>
              <a:ext uri="{FF2B5EF4-FFF2-40B4-BE49-F238E27FC236}">
                <a16:creationId xmlns:a16="http://schemas.microsoft.com/office/drawing/2014/main" id="{00000000-0008-0000-0200-00000E000000}"/>
              </a:ext>
            </a:extLst>
          </p:cNvPr>
          <p:cNvGraphicFramePr>
            <a:graphicFrameLocks/>
          </p:cNvGraphicFramePr>
          <p:nvPr>
            <p:extLst>
              <p:ext uri="{D42A27DB-BD31-4B8C-83A1-F6EECF244321}">
                <p14:modId xmlns:p14="http://schemas.microsoft.com/office/powerpoint/2010/main" val="1160780361"/>
              </p:ext>
            </p:extLst>
          </p:nvPr>
        </p:nvGraphicFramePr>
        <p:xfrm>
          <a:off x="127994" y="132327"/>
          <a:ext cx="4357612" cy="288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Grafico 5">
            <a:extLst>
              <a:ext uri="{FF2B5EF4-FFF2-40B4-BE49-F238E27FC236}">
                <a16:creationId xmlns:a16="http://schemas.microsoft.com/office/drawing/2014/main" id="{00000000-0008-0000-0200-000010000000}"/>
              </a:ext>
            </a:extLst>
          </p:cNvPr>
          <p:cNvGraphicFramePr>
            <a:graphicFrameLocks/>
          </p:cNvGraphicFramePr>
          <p:nvPr>
            <p:extLst>
              <p:ext uri="{D42A27DB-BD31-4B8C-83A1-F6EECF244321}">
                <p14:modId xmlns:p14="http://schemas.microsoft.com/office/powerpoint/2010/main" val="330292574"/>
              </p:ext>
            </p:extLst>
          </p:nvPr>
        </p:nvGraphicFramePr>
        <p:xfrm>
          <a:off x="127994" y="3429000"/>
          <a:ext cx="4386279" cy="295850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 name="Grafico 6">
            <a:extLst>
              <a:ext uri="{FF2B5EF4-FFF2-40B4-BE49-F238E27FC236}">
                <a16:creationId xmlns:a16="http://schemas.microsoft.com/office/drawing/2014/main" id="{00000000-0008-0000-0200-000014000000}"/>
              </a:ext>
            </a:extLst>
          </p:cNvPr>
          <p:cNvGraphicFramePr>
            <a:graphicFrameLocks/>
          </p:cNvGraphicFramePr>
          <p:nvPr>
            <p:extLst>
              <p:ext uri="{D42A27DB-BD31-4B8C-83A1-F6EECF244321}">
                <p14:modId xmlns:p14="http://schemas.microsoft.com/office/powerpoint/2010/main" val="2446231953"/>
              </p:ext>
            </p:extLst>
          </p:nvPr>
        </p:nvGraphicFramePr>
        <p:xfrm>
          <a:off x="4611111" y="3429000"/>
          <a:ext cx="4425384" cy="2958508"/>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359703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sellaDiTesto 8">
            <a:extLst>
              <a:ext uri="{FF2B5EF4-FFF2-40B4-BE49-F238E27FC236}">
                <a16:creationId xmlns:a16="http://schemas.microsoft.com/office/drawing/2014/main" id="{83FCE4F8-8513-5BC9-C879-76A14DA3F3CF}"/>
              </a:ext>
            </a:extLst>
          </p:cNvPr>
          <p:cNvSpPr txBox="1"/>
          <p:nvPr/>
        </p:nvSpPr>
        <p:spPr>
          <a:xfrm>
            <a:off x="-289191" y="6219275"/>
            <a:ext cx="9133673" cy="21358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788" b="0" i="1"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charset="0"/>
              </a:rPr>
              <a:t>Fonte:</a:t>
            </a:r>
            <a:r>
              <a:rPr kumimoji="0" lang="it-IT" sz="788"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charset="0"/>
              </a:rPr>
              <a:t> </a:t>
            </a:r>
            <a:r>
              <a:rPr kumimoji="0" lang="it-IT" sz="788" b="0" i="1"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charset="0"/>
              </a:rPr>
              <a:t>Centro Studi Assilea su dati Centro Studi e Statistiche UNRAE</a:t>
            </a:r>
            <a:endParaRPr kumimoji="0" lang="it-IT" sz="788"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charset="0"/>
            </a:endParaRPr>
          </a:p>
        </p:txBody>
      </p:sp>
      <p:graphicFrame>
        <p:nvGraphicFramePr>
          <p:cNvPr id="4" name="Tabella 3">
            <a:extLst>
              <a:ext uri="{FF2B5EF4-FFF2-40B4-BE49-F238E27FC236}">
                <a16:creationId xmlns:a16="http://schemas.microsoft.com/office/drawing/2014/main" id="{39124380-69B0-C903-2338-3A4E19904D10}"/>
              </a:ext>
            </a:extLst>
          </p:cNvPr>
          <p:cNvGraphicFramePr>
            <a:graphicFrameLocks noGrp="1"/>
          </p:cNvGraphicFramePr>
          <p:nvPr/>
        </p:nvGraphicFramePr>
        <p:xfrm>
          <a:off x="248688" y="892120"/>
          <a:ext cx="3722626" cy="1814659"/>
        </p:xfrm>
        <a:graphic>
          <a:graphicData uri="http://schemas.openxmlformats.org/drawingml/2006/table">
            <a:tbl>
              <a:tblPr firstRow="1" firstCol="1" bandRow="1">
                <a:tableStyleId>{FABFCF23-3B69-468F-B69F-88F6DE6A72F2}</a:tableStyleId>
              </a:tblPr>
              <a:tblGrid>
                <a:gridCol w="2091064">
                  <a:extLst>
                    <a:ext uri="{9D8B030D-6E8A-4147-A177-3AD203B41FA5}">
                      <a16:colId xmlns:a16="http://schemas.microsoft.com/office/drawing/2014/main" val="837677287"/>
                    </a:ext>
                  </a:extLst>
                </a:gridCol>
                <a:gridCol w="936104">
                  <a:extLst>
                    <a:ext uri="{9D8B030D-6E8A-4147-A177-3AD203B41FA5}">
                      <a16:colId xmlns:a16="http://schemas.microsoft.com/office/drawing/2014/main" val="2714737615"/>
                    </a:ext>
                  </a:extLst>
                </a:gridCol>
                <a:gridCol w="695458">
                  <a:extLst>
                    <a:ext uri="{9D8B030D-6E8A-4147-A177-3AD203B41FA5}">
                      <a16:colId xmlns:a16="http://schemas.microsoft.com/office/drawing/2014/main" val="3880701453"/>
                    </a:ext>
                  </a:extLst>
                </a:gridCol>
              </a:tblGrid>
              <a:tr h="432026">
                <a:tc>
                  <a:txBody>
                    <a:bodyPr/>
                    <a:lstStyle/>
                    <a:p>
                      <a:pPr algn="l" rtl="0" fontAlgn="b"/>
                      <a:r>
                        <a:rPr lang="it-IT" sz="1000" b="1" i="0" u="none" strike="noStrike" dirty="0">
                          <a:solidFill>
                            <a:srgbClr val="000000"/>
                          </a:solidFill>
                          <a:effectLst/>
                          <a:latin typeface="Calibri" panose="020F0502020204030204" pitchFamily="34" charset="0"/>
                        </a:rPr>
                        <a:t>Immatricolazioni per tipologia di proprietario</a:t>
                      </a:r>
                    </a:p>
                  </a:txBody>
                  <a:tcPr marL="9525" marR="9525" marT="9525" marB="0" anchor="ctr">
                    <a:lnL w="12700" cap="flat" cmpd="sng" algn="ctr">
                      <a:noFill/>
                      <a:prstDash val="solid"/>
                      <a:round/>
                      <a:headEnd type="none" w="med" len="med"/>
                      <a:tailEnd type="none" w="med" len="med"/>
                    </a:lnL>
                    <a:lnR>
                      <a:noFill/>
                    </a:lnR>
                    <a:lnT w="12700" cap="flat" cmpd="sng" algn="ctr">
                      <a:solidFill>
                        <a:srgbClr val="93CDDD"/>
                      </a:solidFill>
                      <a:prstDash val="solid"/>
                      <a:round/>
                      <a:headEnd type="none" w="med" len="med"/>
                      <a:tailEnd type="none" w="med" len="med"/>
                    </a:lnT>
                    <a:lnB w="12700" cap="flat" cmpd="sng" algn="ctr">
                      <a:solidFill>
                        <a:srgbClr val="93CDD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it-IT" sz="1000" b="1" i="0" u="none" strike="noStrike" dirty="0">
                          <a:solidFill>
                            <a:srgbClr val="000000"/>
                          </a:solidFill>
                          <a:effectLst/>
                          <a:latin typeface="Calibri" panose="020F0502020204030204" pitchFamily="34" charset="0"/>
                        </a:rPr>
                        <a:t>gen’26</a:t>
                      </a:r>
                    </a:p>
                  </a:txBody>
                  <a:tcPr marL="9525" marR="9525" marT="9525" marB="0" anchor="ctr">
                    <a:lnL>
                      <a:noFill/>
                    </a:lnL>
                    <a:lnR>
                      <a:noFill/>
                    </a:lnR>
                    <a:lnT w="12700" cap="flat" cmpd="sng" algn="ctr">
                      <a:solidFill>
                        <a:srgbClr val="93CDDD"/>
                      </a:solidFill>
                      <a:prstDash val="solid"/>
                      <a:round/>
                      <a:headEnd type="none" w="med" len="med"/>
                      <a:tailEnd type="none" w="med" len="med"/>
                    </a:lnT>
                    <a:lnB w="12700" cap="flat" cmpd="sng" algn="ctr">
                      <a:solidFill>
                        <a:srgbClr val="93CDD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it-IT" sz="1000" b="1" i="0" u="none" strike="noStrike" dirty="0">
                          <a:solidFill>
                            <a:srgbClr val="000000"/>
                          </a:solidFill>
                          <a:effectLst/>
                          <a:latin typeface="Calibri" panose="020F0502020204030204" pitchFamily="34" charset="0"/>
                        </a:rPr>
                        <a:t>Var.% gen’26/’25 </a:t>
                      </a:r>
                    </a:p>
                  </a:txBody>
                  <a:tcPr marL="9525" marR="9525" marT="9525" marB="0" anchor="ctr">
                    <a:lnL>
                      <a:noFill/>
                    </a:lnL>
                    <a:lnR>
                      <a:noFill/>
                    </a:lnR>
                    <a:lnT w="12700" cap="flat" cmpd="sng" algn="ctr">
                      <a:solidFill>
                        <a:srgbClr val="93CDDD"/>
                      </a:solidFill>
                      <a:prstDash val="solid"/>
                      <a:round/>
                      <a:headEnd type="none" w="med" len="med"/>
                      <a:tailEnd type="none" w="med" len="med"/>
                    </a:lnT>
                    <a:lnB w="12700" cap="flat" cmpd="sng" algn="ctr">
                      <a:solidFill>
                        <a:srgbClr val="93CDDD"/>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4629306"/>
                  </a:ext>
                </a:extLst>
              </a:tr>
              <a:tr h="294688">
                <a:tc>
                  <a:txBody>
                    <a:bodyPr/>
                    <a:lstStyle/>
                    <a:p>
                      <a:pPr algn="l" rtl="0" fontAlgn="b"/>
                      <a:r>
                        <a:rPr lang="it-IT" sz="1000" b="0" i="0" u="none" strike="noStrike" dirty="0">
                          <a:solidFill>
                            <a:srgbClr val="000000"/>
                          </a:solidFill>
                          <a:effectLst/>
                          <a:highlight>
                            <a:srgbClr val="DBEEF4"/>
                          </a:highlight>
                          <a:latin typeface="Calibri" panose="020F0502020204030204" pitchFamily="34" charset="0"/>
                        </a:rPr>
                        <a:t>Privati</a:t>
                      </a:r>
                      <a:r>
                        <a:rPr lang="it-IT" sz="1000" b="0" i="0" u="none" strike="noStrike" baseline="30000" dirty="0">
                          <a:solidFill>
                            <a:srgbClr val="000000"/>
                          </a:solidFill>
                          <a:effectLst/>
                          <a:highlight>
                            <a:srgbClr val="DBEEF4"/>
                          </a:highlight>
                          <a:latin typeface="Calibri" panose="020F0502020204030204" pitchFamily="34" charset="0"/>
                        </a:rPr>
                        <a:t>2</a:t>
                      </a:r>
                      <a:endParaRPr lang="it-IT" sz="1000" b="0" i="0" u="none" strike="noStrike" dirty="0">
                        <a:solidFill>
                          <a:srgbClr val="000000"/>
                        </a:solidFill>
                        <a:effectLst/>
                        <a:highlight>
                          <a:srgbClr val="DBEEF4"/>
                        </a:highligh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a:noFill/>
                    </a:lnR>
                    <a:lnT w="12700" cap="flat" cmpd="sng" algn="ctr">
                      <a:solidFill>
                        <a:srgbClr val="93CDDD"/>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BEEF4"/>
                    </a:solidFill>
                  </a:tcPr>
                </a:tc>
                <a:tc>
                  <a:txBody>
                    <a:bodyPr/>
                    <a:lstStyle/>
                    <a:p>
                      <a:pPr algn="r" rtl="0" fontAlgn="ctr">
                        <a:buNone/>
                      </a:pPr>
                      <a:r>
                        <a:rPr lang="it-IT" sz="1000" b="0" i="0" u="none" strike="noStrike" dirty="0">
                          <a:solidFill>
                            <a:srgbClr val="000000"/>
                          </a:solidFill>
                          <a:effectLst/>
                          <a:latin typeface="+mn-lt"/>
                        </a:rPr>
                        <a:t>         79.146 </a:t>
                      </a:r>
                    </a:p>
                  </a:txBody>
                  <a:tcPr marL="9525" marR="9525" marT="9525" marB="0" anchor="ctr">
                    <a:lnL>
                      <a:noFill/>
                    </a:lnL>
                    <a:lnR>
                      <a:noFill/>
                    </a:lnR>
                    <a:lnT w="12700" cap="flat" cmpd="sng" algn="ctr">
                      <a:solidFill>
                        <a:srgbClr val="93CDDD"/>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BEEF4"/>
                    </a:solidFill>
                  </a:tcPr>
                </a:tc>
                <a:tc>
                  <a:txBody>
                    <a:bodyPr/>
                    <a:lstStyle/>
                    <a:p>
                      <a:pPr algn="r" rtl="0" fontAlgn="ctr">
                        <a:buNone/>
                      </a:pPr>
                      <a:r>
                        <a:rPr lang="it-IT" sz="1000" b="0" i="0" u="none" strike="noStrike">
                          <a:solidFill>
                            <a:srgbClr val="000000"/>
                          </a:solidFill>
                          <a:effectLst/>
                          <a:latin typeface="+mn-lt"/>
                        </a:rPr>
                        <a:t>-3,7%</a:t>
                      </a:r>
                    </a:p>
                  </a:txBody>
                  <a:tcPr marL="9525" marR="9525" marT="9525" marB="0" anchor="ctr">
                    <a:lnL>
                      <a:noFill/>
                    </a:lnL>
                    <a:lnR>
                      <a:noFill/>
                    </a:lnR>
                    <a:lnT w="12700" cap="flat" cmpd="sng" algn="ctr">
                      <a:solidFill>
                        <a:srgbClr val="93CDDD"/>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BEEF4"/>
                    </a:solidFill>
                  </a:tcPr>
                </a:tc>
                <a:extLst>
                  <a:ext uri="{0D108BD9-81ED-4DB2-BD59-A6C34878D82A}">
                    <a16:rowId xmlns:a16="http://schemas.microsoft.com/office/drawing/2014/main" val="3990920694"/>
                  </a:ext>
                </a:extLst>
              </a:tr>
              <a:tr h="264419">
                <a:tc>
                  <a:txBody>
                    <a:bodyPr/>
                    <a:lstStyle/>
                    <a:p>
                      <a:pPr algn="l" rtl="0" fontAlgn="b"/>
                      <a:r>
                        <a:rPr lang="it-IT" sz="1000" b="0" i="0" u="none" strike="noStrike" dirty="0">
                          <a:solidFill>
                            <a:srgbClr val="000000"/>
                          </a:solidFill>
                          <a:effectLst/>
                          <a:highlight>
                            <a:srgbClr val="FFFFFF"/>
                          </a:highlight>
                          <a:latin typeface="Calibri" panose="020F0502020204030204" pitchFamily="34" charset="0"/>
                        </a:rPr>
                        <a:t>Società di noleggio</a:t>
                      </a:r>
                    </a:p>
                  </a:txBody>
                  <a:tcPr marL="9525" marR="9525" marT="9525" marB="0" anchor="ctr">
                    <a:lnL w="12700" cap="flat" cmpd="sng" algn="ctr">
                      <a:no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tcPr>
                </a:tc>
                <a:tc>
                  <a:txBody>
                    <a:bodyPr/>
                    <a:lstStyle/>
                    <a:p>
                      <a:pPr algn="r" fontAlgn="b">
                        <a:buNone/>
                      </a:pPr>
                      <a:r>
                        <a:rPr lang="it-IT" sz="1000" b="0" i="0" u="none" strike="noStrike" dirty="0">
                          <a:solidFill>
                            <a:srgbClr val="000000"/>
                          </a:solidFill>
                          <a:effectLst/>
                          <a:latin typeface="+mn-lt"/>
                        </a:rPr>
                        <a:t>41.760</a:t>
                      </a:r>
                    </a:p>
                  </a:txBody>
                  <a:tcPr marL="9525" marR="9525" marT="9525"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r" fontAlgn="b">
                        <a:buNone/>
                      </a:pPr>
                      <a:r>
                        <a:rPr lang="it-IT" sz="1000" b="0" i="0" u="none" strike="noStrike" dirty="0">
                          <a:solidFill>
                            <a:srgbClr val="000000"/>
                          </a:solidFill>
                          <a:effectLst/>
                          <a:latin typeface="+mn-lt"/>
                        </a:rPr>
                        <a:t>31,8%</a:t>
                      </a:r>
                    </a:p>
                  </a:txBody>
                  <a:tcPr marL="9525" marR="9525" marT="9525" marB="0" anchor="ct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37119614"/>
                  </a:ext>
                </a:extLst>
              </a:tr>
              <a:tr h="294688">
                <a:tc>
                  <a:txBody>
                    <a:bodyPr/>
                    <a:lstStyle/>
                    <a:p>
                      <a:pPr algn="l" rtl="0" fontAlgn="b"/>
                      <a:r>
                        <a:rPr lang="it-IT" sz="1000" b="0" i="0" u="none" strike="noStrike" dirty="0">
                          <a:solidFill>
                            <a:srgbClr val="000000"/>
                          </a:solidFill>
                          <a:effectLst/>
                          <a:highlight>
                            <a:srgbClr val="DBEEF4"/>
                          </a:highlight>
                          <a:latin typeface="Calibri" panose="020F0502020204030204" pitchFamily="34" charset="0"/>
                        </a:rPr>
                        <a:t>Altre società</a:t>
                      </a:r>
                    </a:p>
                  </a:txBody>
                  <a:tcPr marL="9525" marR="9525" marT="9525" marB="0" anchor="ctr">
                    <a:lnL w="12700" cap="flat" cmpd="sng" algn="ctr">
                      <a:no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DBEEF4"/>
                    </a:solidFill>
                  </a:tcPr>
                </a:tc>
                <a:tc>
                  <a:txBody>
                    <a:bodyPr/>
                    <a:lstStyle/>
                    <a:p>
                      <a:pPr algn="r" fontAlgn="b">
                        <a:buNone/>
                      </a:pPr>
                      <a:r>
                        <a:rPr lang="it-IT" sz="1000" b="0" i="0" u="none" strike="noStrike">
                          <a:solidFill>
                            <a:srgbClr val="000000"/>
                          </a:solidFill>
                          <a:effectLst/>
                          <a:latin typeface="+mn-lt"/>
                        </a:rPr>
                        <a:t>16.926</a:t>
                      </a:r>
                    </a:p>
                  </a:txBody>
                  <a:tcPr marL="9525" marR="9525" marT="9525" marB="0" anchor="ctr">
                    <a:lnL>
                      <a:noFill/>
                    </a:lnL>
                    <a:lnR>
                      <a:noFill/>
                    </a:lnR>
                    <a:lnT w="12700" cmpd="sng">
                      <a:noFill/>
                    </a:lnT>
                    <a:lnB w="12700" cmpd="sng">
                      <a:noFill/>
                    </a:lnB>
                    <a:lnTlToBr w="12700" cmpd="sng">
                      <a:noFill/>
                      <a:prstDash val="solid"/>
                    </a:lnTlToBr>
                    <a:lnBlToTr w="12700" cmpd="sng">
                      <a:noFill/>
                      <a:prstDash val="solid"/>
                    </a:lnBlToTr>
                    <a:solidFill>
                      <a:srgbClr val="DBEEF4"/>
                    </a:solidFill>
                  </a:tcPr>
                </a:tc>
                <a:tc>
                  <a:txBody>
                    <a:bodyPr/>
                    <a:lstStyle/>
                    <a:p>
                      <a:pPr algn="r" fontAlgn="b">
                        <a:buNone/>
                      </a:pPr>
                      <a:r>
                        <a:rPr lang="it-IT" sz="1000" b="0" i="0" u="none" strike="noStrike" dirty="0">
                          <a:solidFill>
                            <a:srgbClr val="000000"/>
                          </a:solidFill>
                          <a:effectLst/>
                          <a:latin typeface="+mn-lt"/>
                        </a:rPr>
                        <a:t>12,7%</a:t>
                      </a:r>
                    </a:p>
                  </a:txBody>
                  <a:tcPr marL="9525" marR="9525" marT="9525" marB="0" anchor="ctr">
                    <a:lnL>
                      <a:noFill/>
                    </a:lnL>
                    <a:lnR>
                      <a:noFill/>
                    </a:lnR>
                    <a:lnT w="12700" cmpd="sng">
                      <a:noFill/>
                    </a:lnT>
                    <a:lnB w="12700" cmpd="sng">
                      <a:noFill/>
                    </a:lnB>
                    <a:lnTlToBr w="12700" cmpd="sng">
                      <a:noFill/>
                      <a:prstDash val="solid"/>
                    </a:lnTlToBr>
                    <a:lnBlToTr w="12700" cmpd="sng">
                      <a:noFill/>
                      <a:prstDash val="solid"/>
                    </a:lnBlToTr>
                    <a:solidFill>
                      <a:srgbClr val="DBEEF4"/>
                    </a:solidFill>
                  </a:tcPr>
                </a:tc>
                <a:extLst>
                  <a:ext uri="{0D108BD9-81ED-4DB2-BD59-A6C34878D82A}">
                    <a16:rowId xmlns:a16="http://schemas.microsoft.com/office/drawing/2014/main" val="2220494047"/>
                  </a:ext>
                </a:extLst>
              </a:tr>
              <a:tr h="264419">
                <a:tc>
                  <a:txBody>
                    <a:bodyPr/>
                    <a:lstStyle/>
                    <a:p>
                      <a:pPr algn="l" rtl="0" fontAlgn="b"/>
                      <a:r>
                        <a:rPr lang="it-IT" sz="1000" b="0" i="0" u="none" strike="noStrike">
                          <a:solidFill>
                            <a:srgbClr val="000000"/>
                          </a:solidFill>
                          <a:effectLst/>
                          <a:highlight>
                            <a:srgbClr val="FFFFFF"/>
                          </a:highlight>
                          <a:latin typeface="Calibri" panose="020F0502020204030204" pitchFamily="34" charset="0"/>
                        </a:rPr>
                        <a:t>Leasing</a:t>
                      </a:r>
                    </a:p>
                  </a:txBody>
                  <a:tcPr marL="9525" marR="9525" marT="9525" marB="0" anchor="ctr">
                    <a:lnL w="12700" cap="flat" cmpd="sng" algn="ctr">
                      <a:no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tcPr>
                </a:tc>
                <a:tc>
                  <a:txBody>
                    <a:bodyPr/>
                    <a:lstStyle/>
                    <a:p>
                      <a:pPr algn="r" fontAlgn="b">
                        <a:buNone/>
                      </a:pPr>
                      <a:r>
                        <a:rPr lang="it-IT" sz="1000" b="0" i="0" u="none" strike="noStrike" dirty="0">
                          <a:solidFill>
                            <a:srgbClr val="000000"/>
                          </a:solidFill>
                          <a:effectLst/>
                          <a:latin typeface="+mn-lt"/>
                        </a:rPr>
                        <a:t>5.513</a:t>
                      </a:r>
                    </a:p>
                  </a:txBody>
                  <a:tcPr marL="9525" marR="9525" marT="9525" marB="0" anchor="ct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r" fontAlgn="b">
                        <a:buNone/>
                      </a:pPr>
                      <a:r>
                        <a:rPr lang="it-IT" sz="1000" b="0" i="0" u="none" strike="noStrike" dirty="0">
                          <a:solidFill>
                            <a:srgbClr val="000000"/>
                          </a:solidFill>
                          <a:effectLst/>
                          <a:latin typeface="+mn-lt"/>
                        </a:rPr>
                        <a:t>-2,6%</a:t>
                      </a:r>
                    </a:p>
                  </a:txBody>
                  <a:tcPr marL="9525" marR="9525" marT="9525" marB="0" anchor="ct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17478484"/>
                  </a:ext>
                </a:extLst>
              </a:tr>
              <a:tr h="264419">
                <a:tc>
                  <a:txBody>
                    <a:bodyPr/>
                    <a:lstStyle/>
                    <a:p>
                      <a:pPr algn="l" rtl="0" fontAlgn="b"/>
                      <a:r>
                        <a:rPr lang="it-IT" sz="1000" b="1" i="0" u="none" strike="noStrike">
                          <a:solidFill>
                            <a:srgbClr val="000000"/>
                          </a:solidFill>
                          <a:effectLst/>
                          <a:highlight>
                            <a:srgbClr val="DBEEF4"/>
                          </a:highlight>
                          <a:latin typeface="Calibri" panose="020F0502020204030204" pitchFamily="34" charset="0"/>
                        </a:rPr>
                        <a:t>TOTALE</a:t>
                      </a:r>
                    </a:p>
                  </a:txBody>
                  <a:tcPr marL="9525" marR="9525" marT="9525" marB="0" anchor="ctr">
                    <a:lnL w="12700" cap="flat" cmpd="sng" algn="ctr">
                      <a:noFill/>
                      <a:prstDash val="solid"/>
                      <a:round/>
                      <a:headEnd type="none" w="med" len="med"/>
                      <a:tailEnd type="none" w="med" len="med"/>
                    </a:lnL>
                    <a:lnR>
                      <a:noFill/>
                    </a:lnR>
                    <a:lnT w="12700" cmpd="sng">
                      <a:noFill/>
                    </a:lnT>
                    <a:lnB w="12700" cap="flat" cmpd="sng" algn="ctr">
                      <a:solidFill>
                        <a:srgbClr val="93CDDD"/>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pPr algn="r" fontAlgn="b">
                        <a:buNone/>
                      </a:pPr>
                      <a:r>
                        <a:rPr lang="it-IT" sz="1000" b="1" i="0" u="none" strike="noStrike" dirty="0">
                          <a:solidFill>
                            <a:srgbClr val="000000"/>
                          </a:solidFill>
                          <a:effectLst/>
                          <a:latin typeface="+mn-lt"/>
                        </a:rPr>
                        <a:t>143.345</a:t>
                      </a:r>
                    </a:p>
                  </a:txBody>
                  <a:tcPr marL="9525" marR="9525" marT="9525" marB="0" anchor="ctr">
                    <a:lnL>
                      <a:noFill/>
                    </a:lnL>
                    <a:lnR>
                      <a:noFill/>
                    </a:lnR>
                    <a:lnT w="12700" cmpd="sng">
                      <a:noFill/>
                    </a:lnT>
                    <a:lnB w="12700" cap="flat" cmpd="sng" algn="ctr">
                      <a:solidFill>
                        <a:srgbClr val="93CDDD"/>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pPr algn="r" fontAlgn="b">
                        <a:buNone/>
                      </a:pPr>
                      <a:r>
                        <a:rPr lang="it-IT" sz="1000" b="1" i="0" u="none" strike="noStrike" dirty="0">
                          <a:solidFill>
                            <a:srgbClr val="000000"/>
                          </a:solidFill>
                          <a:effectLst/>
                          <a:latin typeface="+mn-lt"/>
                        </a:rPr>
                        <a:t>6,6%</a:t>
                      </a:r>
                    </a:p>
                  </a:txBody>
                  <a:tcPr marL="9525" marR="9525" marT="9525" marB="0" anchor="ctr">
                    <a:lnL>
                      <a:noFill/>
                    </a:lnL>
                    <a:lnR>
                      <a:noFill/>
                    </a:lnR>
                    <a:lnT w="12700" cmpd="sng">
                      <a:noFill/>
                    </a:lnT>
                    <a:lnB w="12700" cap="flat" cmpd="sng" algn="ctr">
                      <a:solidFill>
                        <a:srgbClr val="93CDDD"/>
                      </a:solidFill>
                      <a:prstDash val="solid"/>
                      <a:round/>
                      <a:headEnd type="none" w="med" len="med"/>
                      <a:tailEnd type="none" w="med" len="med"/>
                    </a:lnB>
                    <a:lnTlToBr w="12700" cmpd="sng">
                      <a:noFill/>
                      <a:prstDash val="solid"/>
                    </a:lnTlToBr>
                    <a:lnBlToTr w="12700" cmpd="sng">
                      <a:noFill/>
                      <a:prstDash val="solid"/>
                    </a:lnBlToTr>
                    <a:solidFill>
                      <a:srgbClr val="DBEEF4"/>
                    </a:solidFill>
                  </a:tcPr>
                </a:tc>
                <a:extLst>
                  <a:ext uri="{0D108BD9-81ED-4DB2-BD59-A6C34878D82A}">
                    <a16:rowId xmlns:a16="http://schemas.microsoft.com/office/drawing/2014/main" val="2097505564"/>
                  </a:ext>
                </a:extLst>
              </a:tr>
            </a:tbl>
          </a:graphicData>
        </a:graphic>
      </p:graphicFrame>
      <p:sp>
        <p:nvSpPr>
          <p:cNvPr id="13" name="Rettangolo 12">
            <a:extLst>
              <a:ext uri="{FF2B5EF4-FFF2-40B4-BE49-F238E27FC236}">
                <a16:creationId xmlns:a16="http://schemas.microsoft.com/office/drawing/2014/main" id="{40D6B48D-6562-3DEB-5FE8-0BFBA02F77E8}"/>
              </a:ext>
            </a:extLst>
          </p:cNvPr>
          <p:cNvSpPr/>
          <p:nvPr/>
        </p:nvSpPr>
        <p:spPr>
          <a:xfrm>
            <a:off x="271393" y="3658397"/>
            <a:ext cx="2224628" cy="2554545"/>
          </a:xfrm>
          <a:prstGeom prst="rect">
            <a:avLst/>
          </a:prstGeom>
          <a:solidFill>
            <a:srgbClr val="DBF1C5"/>
          </a:solidFill>
          <a:ln w="28575">
            <a:no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 autovetture green (elettriche, ibride e plug-in) in leasing e noleggio a lungo termine crescono del 13,3%, registrando incrementi in tutti i comparti, fatta eccezione per le autovetture ibride diesel e elettriche</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Il peso del green sul totale delle immatricolazioni è pari al 67,4%, mentre è pari al 72,1% nel comparto del leasing e NLT.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t>
            </a:r>
            <a:r>
              <a:rPr kumimoji="0" lang="it-IT" sz="1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easing</a:t>
            </a:r>
            <a:r>
              <a:rPr kumimoji="0" lang="it-IT"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e NLT presentano un’incidenza del 24,7% sul totale green </a:t>
            </a:r>
            <a:r>
              <a:rPr kumimoji="0" lang="it-I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 del 23,1% sul totale delle immatricolazioni</a:t>
            </a:r>
          </a:p>
        </p:txBody>
      </p:sp>
      <p:sp>
        <p:nvSpPr>
          <p:cNvPr id="3" name="Rettangolo 2">
            <a:extLst>
              <a:ext uri="{FF2B5EF4-FFF2-40B4-BE49-F238E27FC236}">
                <a16:creationId xmlns:a16="http://schemas.microsoft.com/office/drawing/2014/main" id="{FC8930A7-4A37-AB32-F795-FCF8B2207AE6}"/>
              </a:ext>
            </a:extLst>
          </p:cNvPr>
          <p:cNvSpPr/>
          <p:nvPr/>
        </p:nvSpPr>
        <p:spPr>
          <a:xfrm>
            <a:off x="-1" y="679524"/>
            <a:ext cx="9144000" cy="49433"/>
          </a:xfrm>
          <a:prstGeom prst="rect">
            <a:avLst/>
          </a:prstGeom>
          <a:solidFill>
            <a:srgbClr val="46C5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it-IT" sz="146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CasellaDiTesto 9">
            <a:extLst>
              <a:ext uri="{FF2B5EF4-FFF2-40B4-BE49-F238E27FC236}">
                <a16:creationId xmlns:a16="http://schemas.microsoft.com/office/drawing/2014/main" id="{4C3E9B6F-87E9-19B8-CB73-EA915ACF206C}"/>
              </a:ext>
            </a:extLst>
          </p:cNvPr>
          <p:cNvSpPr txBox="1"/>
          <p:nvPr/>
        </p:nvSpPr>
        <p:spPr>
          <a:xfrm>
            <a:off x="10326" y="134131"/>
            <a:ext cx="9144000" cy="4770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500" b="0" i="0" u="none" strike="noStrike" kern="1200" cap="none" spc="0" normalizeH="0" baseline="0" noProof="0" dirty="0">
                <a:ln>
                  <a:noFill/>
                </a:ln>
                <a:solidFill>
                  <a:srgbClr val="46C5F7"/>
                </a:solidFill>
                <a:effectLst/>
                <a:uLnTx/>
                <a:uFillTx/>
                <a:latin typeface="Arial" panose="020B0604020202020204" pitchFamily="34" charset="0"/>
                <a:ea typeface="+mn-ea"/>
                <a:cs typeface="Arial" panose="020B0604020202020204" pitchFamily="34" charset="0"/>
              </a:rPr>
              <a:t>IMMATRICOLAZIONI DI AUTOVETTURE</a:t>
            </a:r>
            <a:r>
              <a:rPr kumimoji="0" lang="it-IT" sz="2500" b="0" i="0" u="none" strike="noStrike" kern="1200" cap="none" spc="0" normalizeH="0" baseline="30000" noProof="0" dirty="0">
                <a:ln>
                  <a:noFill/>
                </a:ln>
                <a:solidFill>
                  <a:srgbClr val="46C5F7"/>
                </a:solidFill>
                <a:effectLst/>
                <a:uLnTx/>
                <a:uFillTx/>
                <a:latin typeface="Arial" panose="020B0604020202020204" pitchFamily="34" charset="0"/>
                <a:ea typeface="+mn-ea"/>
                <a:cs typeface="Arial" panose="020B0604020202020204" pitchFamily="34" charset="0"/>
              </a:rPr>
              <a:t>1</a:t>
            </a:r>
            <a:endParaRPr kumimoji="0" lang="it-IT" sz="2500" b="0" i="0" u="none" strike="noStrike" kern="1200" cap="none" spc="0" normalizeH="0" baseline="0" noProof="0" dirty="0">
              <a:ln>
                <a:noFill/>
              </a:ln>
              <a:solidFill>
                <a:srgbClr val="46C5F7"/>
              </a:solidFill>
              <a:effectLst/>
              <a:uLnTx/>
              <a:uFillTx/>
              <a:latin typeface="Arial" panose="020B0604020202020204" pitchFamily="34" charset="0"/>
              <a:ea typeface="+mn-ea"/>
              <a:cs typeface="Arial" panose="020B0604020202020204" pitchFamily="34" charset="0"/>
            </a:endParaRPr>
          </a:p>
        </p:txBody>
      </p:sp>
      <p:pic>
        <p:nvPicPr>
          <p:cNvPr id="11" name="Immagine 10" descr="Immagine che contiene disegnando, cibo, luce&#10;&#10;Descrizione generata automaticamente">
            <a:extLst>
              <a:ext uri="{FF2B5EF4-FFF2-40B4-BE49-F238E27FC236}">
                <a16:creationId xmlns:a16="http://schemas.microsoft.com/office/drawing/2014/main" id="{9FC8B38D-5356-C9E8-3202-C905EB60FA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55093" y="6283739"/>
            <a:ext cx="1381402" cy="571371"/>
          </a:xfrm>
          <a:prstGeom prst="rect">
            <a:avLst/>
          </a:prstGeom>
        </p:spPr>
      </p:pic>
      <p:sp>
        <p:nvSpPr>
          <p:cNvPr id="6" name="CasellaDiTesto 5">
            <a:extLst>
              <a:ext uri="{FF2B5EF4-FFF2-40B4-BE49-F238E27FC236}">
                <a16:creationId xmlns:a16="http://schemas.microsoft.com/office/drawing/2014/main" id="{802B2336-1B9D-2A25-034D-6FAD9644BFC0}"/>
              </a:ext>
            </a:extLst>
          </p:cNvPr>
          <p:cNvSpPr txBox="1"/>
          <p:nvPr/>
        </p:nvSpPr>
        <p:spPr>
          <a:xfrm>
            <a:off x="7746536" y="695419"/>
            <a:ext cx="1440160" cy="21544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800" b="0" i="0" u="none" strike="noStrike" kern="1200" cap="none" spc="0" normalizeH="0" baseline="30000" noProof="0" dirty="0">
                <a:ln>
                  <a:noFill/>
                </a:ln>
                <a:solidFill>
                  <a:prstClr val="black"/>
                </a:solidFill>
                <a:effectLst/>
                <a:uLnTx/>
                <a:uFillTx/>
                <a:latin typeface="Calibri" panose="020F0502020204030204"/>
                <a:ea typeface="+mn-ea"/>
                <a:cs typeface="Arial" panose="020B0604020202020204" pitchFamily="34" charset="0"/>
              </a:rPr>
              <a:t>1 </a:t>
            </a:r>
            <a:r>
              <a:rPr kumimoji="0" lang="it-IT" sz="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Compresi i fuoristrada</a:t>
            </a:r>
            <a:endParaRPr kumimoji="0" lang="it-IT" sz="800" b="0" i="0" u="none" strike="noStrike" kern="1200" cap="none" spc="0" normalizeH="0" baseline="30000" noProof="0" dirty="0">
              <a:ln>
                <a:noFill/>
              </a:ln>
              <a:solidFill>
                <a:prstClr val="black"/>
              </a:solidFill>
              <a:effectLst/>
              <a:uLnTx/>
              <a:uFillTx/>
              <a:latin typeface="Calibri" panose="020F0502020204030204"/>
              <a:ea typeface="+mn-ea"/>
              <a:cs typeface="Arial" panose="020B0604020202020204" pitchFamily="34" charset="0"/>
            </a:endParaRPr>
          </a:p>
        </p:txBody>
      </p:sp>
      <p:sp>
        <p:nvSpPr>
          <p:cNvPr id="2" name="CasellaDiTesto 1">
            <a:extLst>
              <a:ext uri="{FF2B5EF4-FFF2-40B4-BE49-F238E27FC236}">
                <a16:creationId xmlns:a16="http://schemas.microsoft.com/office/drawing/2014/main" id="{F0988575-FD7A-442F-93F8-B61C50F89E87}"/>
              </a:ext>
            </a:extLst>
          </p:cNvPr>
          <p:cNvSpPr txBox="1"/>
          <p:nvPr/>
        </p:nvSpPr>
        <p:spPr>
          <a:xfrm>
            <a:off x="220313" y="2737939"/>
            <a:ext cx="4177492" cy="46166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800" b="0" i="0" u="none" strike="noStrike" kern="1200" cap="none" spc="0" normalizeH="0" baseline="30000" noProof="0" dirty="0">
                <a:ln>
                  <a:noFill/>
                </a:ln>
                <a:solidFill>
                  <a:srgbClr val="000000"/>
                </a:solidFill>
                <a:effectLst/>
                <a:uLnTx/>
                <a:uFillTx/>
                <a:latin typeface="Calibri" panose="020F0502020204030204"/>
                <a:ea typeface="Arial" panose="020B0604020202020204" pitchFamily="34" charset="0"/>
                <a:cs typeface="Arial" charset="0"/>
              </a:rPr>
              <a:t>2 </a:t>
            </a:r>
            <a:r>
              <a:rPr kumimoji="0" lang="it-IT" sz="800" b="0" i="0" u="none" strike="noStrike" kern="1200" cap="none" spc="0" normalizeH="0" baseline="0" noProof="0" dirty="0">
                <a:ln>
                  <a:noFill/>
                </a:ln>
                <a:solidFill>
                  <a:srgbClr val="000000"/>
                </a:solidFill>
                <a:effectLst/>
                <a:uLnTx/>
                <a:uFillTx/>
                <a:latin typeface="Calibri" panose="020F0502020204030204"/>
                <a:ea typeface="Arial" panose="020B0604020202020204" pitchFamily="34" charset="0"/>
                <a:cs typeface="Arial" charset="0"/>
              </a:rPr>
              <a:t>Si indicano con la dizione “privati” i soggetti dotati di codice fiscale alfanumerico: i privati consumatori, gli esercenti arti e professioni, i titolari di ditte </a:t>
            </a:r>
            <a:r>
              <a:rPr kumimoji="0" lang="it-IT" sz="800" b="0" i="0" u="none" strike="noStrike" kern="1200" cap="none" spc="0" normalizeH="0" baseline="0" noProof="0" dirty="0">
                <a:ln>
                  <a:noFill/>
                </a:ln>
                <a:solidFill>
                  <a:prstClr val="black"/>
                </a:solidFill>
                <a:effectLst/>
                <a:uLnTx/>
                <a:uFillTx/>
                <a:latin typeface="Calibri" panose="020F0502020204030204"/>
                <a:ea typeface="Arial" panose="020B0604020202020204" pitchFamily="34" charset="0"/>
                <a:cs typeface="Arial" charset="0"/>
              </a:rPr>
              <a:t>individuali e le imprese familiari. Su tale aggregato, la quota dei privati consumatori è prossima allo zero.</a:t>
            </a:r>
          </a:p>
        </p:txBody>
      </p:sp>
      <p:graphicFrame>
        <p:nvGraphicFramePr>
          <p:cNvPr id="14" name="Tabella 13">
            <a:extLst>
              <a:ext uri="{FF2B5EF4-FFF2-40B4-BE49-F238E27FC236}">
                <a16:creationId xmlns:a16="http://schemas.microsoft.com/office/drawing/2014/main" id="{29CEDBEC-2179-A8E7-BFCF-E4C57990A1C3}"/>
              </a:ext>
            </a:extLst>
          </p:cNvPr>
          <p:cNvGraphicFramePr>
            <a:graphicFrameLocks noGrp="1"/>
          </p:cNvGraphicFramePr>
          <p:nvPr/>
        </p:nvGraphicFramePr>
        <p:xfrm>
          <a:off x="2725360" y="3336464"/>
          <a:ext cx="6159500" cy="2851651"/>
        </p:xfrm>
        <a:graphic>
          <a:graphicData uri="http://schemas.openxmlformats.org/drawingml/2006/table">
            <a:tbl>
              <a:tblPr/>
              <a:tblGrid>
                <a:gridCol w="1894498">
                  <a:extLst>
                    <a:ext uri="{9D8B030D-6E8A-4147-A177-3AD203B41FA5}">
                      <a16:colId xmlns:a16="http://schemas.microsoft.com/office/drawing/2014/main" val="4091987867"/>
                    </a:ext>
                  </a:extLst>
                </a:gridCol>
                <a:gridCol w="609286">
                  <a:extLst>
                    <a:ext uri="{9D8B030D-6E8A-4147-A177-3AD203B41FA5}">
                      <a16:colId xmlns:a16="http://schemas.microsoft.com/office/drawing/2014/main" val="345948707"/>
                    </a:ext>
                  </a:extLst>
                </a:gridCol>
                <a:gridCol w="609286">
                  <a:extLst>
                    <a:ext uri="{9D8B030D-6E8A-4147-A177-3AD203B41FA5}">
                      <a16:colId xmlns:a16="http://schemas.microsoft.com/office/drawing/2014/main" val="2169562486"/>
                    </a:ext>
                  </a:extLst>
                </a:gridCol>
                <a:gridCol w="609286">
                  <a:extLst>
                    <a:ext uri="{9D8B030D-6E8A-4147-A177-3AD203B41FA5}">
                      <a16:colId xmlns:a16="http://schemas.microsoft.com/office/drawing/2014/main" val="2710531243"/>
                    </a:ext>
                  </a:extLst>
                </a:gridCol>
                <a:gridCol w="609286">
                  <a:extLst>
                    <a:ext uri="{9D8B030D-6E8A-4147-A177-3AD203B41FA5}">
                      <a16:colId xmlns:a16="http://schemas.microsoft.com/office/drawing/2014/main" val="2243994708"/>
                    </a:ext>
                  </a:extLst>
                </a:gridCol>
                <a:gridCol w="609286">
                  <a:extLst>
                    <a:ext uri="{9D8B030D-6E8A-4147-A177-3AD203B41FA5}">
                      <a16:colId xmlns:a16="http://schemas.microsoft.com/office/drawing/2014/main" val="601162093"/>
                    </a:ext>
                  </a:extLst>
                </a:gridCol>
                <a:gridCol w="609286">
                  <a:extLst>
                    <a:ext uri="{9D8B030D-6E8A-4147-A177-3AD203B41FA5}">
                      <a16:colId xmlns:a16="http://schemas.microsoft.com/office/drawing/2014/main" val="2289582510"/>
                    </a:ext>
                  </a:extLst>
                </a:gridCol>
                <a:gridCol w="609286">
                  <a:extLst>
                    <a:ext uri="{9D8B030D-6E8A-4147-A177-3AD203B41FA5}">
                      <a16:colId xmlns:a16="http://schemas.microsoft.com/office/drawing/2014/main" val="1039789180"/>
                    </a:ext>
                  </a:extLst>
                </a:gridCol>
              </a:tblGrid>
              <a:tr h="426319">
                <a:tc>
                  <a:txBody>
                    <a:bodyPr/>
                    <a:lstStyle/>
                    <a:p>
                      <a:pPr algn="l" rtl="0" fontAlgn="ctr"/>
                      <a:r>
                        <a:rPr lang="it-IT" sz="900" b="1" i="0" u="none" strike="noStrike" dirty="0">
                          <a:solidFill>
                            <a:srgbClr val="000000"/>
                          </a:solidFill>
                          <a:effectLst/>
                          <a:latin typeface="Calibri" panose="020F0502020204030204" pitchFamily="34" charset="0"/>
                        </a:rPr>
                        <a:t>Immatricolazioni per tipologia di alimentazione gen’26</a:t>
                      </a:r>
                    </a:p>
                  </a:txBody>
                  <a:tcPr marL="9525" marR="9525" marT="9525"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noFill/>
                  </a:tcPr>
                </a:tc>
                <a:tc>
                  <a:txBody>
                    <a:bodyPr/>
                    <a:lstStyle/>
                    <a:p>
                      <a:pPr algn="ctr" rtl="0" fontAlgn="ctr"/>
                      <a:r>
                        <a:rPr lang="it-IT" sz="900" b="1" i="0" u="none" strike="noStrike" dirty="0">
                          <a:solidFill>
                            <a:srgbClr val="000000"/>
                          </a:solidFill>
                          <a:effectLst/>
                          <a:latin typeface="Calibri" panose="020F0502020204030204" pitchFamily="34" charset="0"/>
                        </a:rPr>
                        <a:t>Società di Leasing </a:t>
                      </a:r>
                      <a:br>
                        <a:rPr lang="it-IT" sz="900" b="1" i="0" u="none" strike="noStrike" dirty="0">
                          <a:solidFill>
                            <a:srgbClr val="000000"/>
                          </a:solidFill>
                          <a:effectLst/>
                          <a:latin typeface="Calibri" panose="020F0502020204030204" pitchFamily="34" charset="0"/>
                        </a:rPr>
                      </a:br>
                      <a:r>
                        <a:rPr lang="it-IT" sz="900" b="1" i="0" u="none" strike="noStrike" dirty="0">
                          <a:solidFill>
                            <a:srgbClr val="000000"/>
                          </a:solidFill>
                          <a:effectLst/>
                          <a:latin typeface="Calibri" panose="020F0502020204030204" pitchFamily="34" charset="0"/>
                        </a:rPr>
                        <a:t>gen’26</a:t>
                      </a:r>
                    </a:p>
                  </a:txBody>
                  <a:tcPr marL="9525" marR="9525" marT="9525"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noFill/>
                  </a:tcPr>
                </a:tc>
                <a:tc>
                  <a:txBody>
                    <a:bodyPr/>
                    <a:lstStyle/>
                    <a:p>
                      <a:pPr algn="ctr" rtl="0" fontAlgn="ctr"/>
                      <a:r>
                        <a:rPr lang="it-IT" sz="900" b="1" i="0" u="none" strike="noStrike" dirty="0">
                          <a:solidFill>
                            <a:srgbClr val="000000"/>
                          </a:solidFill>
                          <a:effectLst/>
                          <a:latin typeface="Calibri" panose="020F0502020204030204" pitchFamily="34" charset="0"/>
                        </a:rPr>
                        <a:t>NLT </a:t>
                      </a:r>
                      <a:br>
                        <a:rPr lang="it-IT" sz="900" b="1" i="0" u="none" strike="noStrike" dirty="0">
                          <a:solidFill>
                            <a:srgbClr val="000000"/>
                          </a:solidFill>
                          <a:effectLst/>
                          <a:latin typeface="Calibri" panose="020F0502020204030204" pitchFamily="34" charset="0"/>
                        </a:rPr>
                      </a:br>
                      <a:r>
                        <a:rPr lang="it-IT" sz="900" b="1" i="0" u="none" strike="noStrike" dirty="0">
                          <a:solidFill>
                            <a:srgbClr val="000000"/>
                          </a:solidFill>
                          <a:effectLst/>
                          <a:latin typeface="Calibri" panose="020F0502020204030204" pitchFamily="34" charset="0"/>
                        </a:rPr>
                        <a:t>gen’26</a:t>
                      </a:r>
                    </a:p>
                  </a:txBody>
                  <a:tcPr marL="9525" marR="9525" marT="9525"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noFill/>
                  </a:tcPr>
                </a:tc>
                <a:tc>
                  <a:txBody>
                    <a:bodyPr/>
                    <a:lstStyle/>
                    <a:p>
                      <a:pPr algn="ctr" rtl="0" fontAlgn="ctr"/>
                      <a:r>
                        <a:rPr lang="it-IT" sz="900" b="1" i="0" u="none" strike="noStrike" dirty="0">
                          <a:solidFill>
                            <a:srgbClr val="000000"/>
                          </a:solidFill>
                          <a:effectLst/>
                          <a:latin typeface="Calibri" panose="020F0502020204030204" pitchFamily="34" charset="0"/>
                        </a:rPr>
                        <a:t>Leasing + NLT </a:t>
                      </a:r>
                      <a:br>
                        <a:rPr lang="it-IT" sz="900" b="1" i="0" u="none" strike="noStrike" dirty="0">
                          <a:solidFill>
                            <a:srgbClr val="000000"/>
                          </a:solidFill>
                          <a:effectLst/>
                          <a:latin typeface="Calibri" panose="020F0502020204030204" pitchFamily="34" charset="0"/>
                        </a:rPr>
                      </a:br>
                      <a:r>
                        <a:rPr lang="it-IT" sz="900" b="1" i="0" u="none" strike="noStrike" dirty="0">
                          <a:solidFill>
                            <a:srgbClr val="000000"/>
                          </a:solidFill>
                          <a:effectLst/>
                          <a:latin typeface="Calibri" panose="020F0502020204030204" pitchFamily="34" charset="0"/>
                        </a:rPr>
                        <a:t>gen’26</a:t>
                      </a:r>
                    </a:p>
                  </a:txBody>
                  <a:tcPr marL="9525" marR="9525" marT="9525"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noFill/>
                  </a:tcPr>
                </a:tc>
                <a:tc>
                  <a:txBody>
                    <a:bodyPr/>
                    <a:lstStyle/>
                    <a:p>
                      <a:pPr algn="ctr" rtl="0" fontAlgn="ctr"/>
                      <a:r>
                        <a:rPr lang="it-IT" sz="900" b="1" i="1" u="none" strike="noStrike" dirty="0">
                          <a:solidFill>
                            <a:srgbClr val="000000"/>
                          </a:solidFill>
                          <a:effectLst/>
                          <a:latin typeface="Calibri" panose="020F0502020204030204" pitchFamily="34" charset="0"/>
                        </a:rPr>
                        <a:t>Var.% gen’26/’25</a:t>
                      </a:r>
                    </a:p>
                  </a:txBody>
                  <a:tcPr marL="9525" marR="9525" marT="9525"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noFill/>
                  </a:tcPr>
                </a:tc>
                <a:tc>
                  <a:txBody>
                    <a:bodyPr/>
                    <a:lstStyle/>
                    <a:p>
                      <a:pPr algn="ctr" rtl="0" fontAlgn="ctr"/>
                      <a:r>
                        <a:rPr lang="it-IT" sz="900" b="1" i="0" u="none" strike="noStrike" dirty="0">
                          <a:solidFill>
                            <a:srgbClr val="000000"/>
                          </a:solidFill>
                          <a:effectLst/>
                          <a:latin typeface="Calibri" panose="020F0502020204030204" pitchFamily="34" charset="0"/>
                        </a:rPr>
                        <a:t>Totale autovetture gen’26 </a:t>
                      </a:r>
                    </a:p>
                  </a:txBody>
                  <a:tcPr marL="9525" marR="9525" marT="9525"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noFill/>
                  </a:tcPr>
                </a:tc>
                <a:tc>
                  <a:txBody>
                    <a:bodyPr/>
                    <a:lstStyle/>
                    <a:p>
                      <a:pPr algn="ctr" rtl="0" fontAlgn="ctr"/>
                      <a:r>
                        <a:rPr lang="it-IT" sz="900" b="1" i="1" u="none" strike="noStrike" dirty="0">
                          <a:solidFill>
                            <a:srgbClr val="000000"/>
                          </a:solidFill>
                          <a:effectLst/>
                          <a:latin typeface="Calibri" panose="020F0502020204030204" pitchFamily="34" charset="0"/>
                        </a:rPr>
                        <a:t>Var.% gen’26/’25</a:t>
                      </a:r>
                    </a:p>
                  </a:txBody>
                  <a:tcPr marL="9525" marR="9525" marT="9525"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noFill/>
                  </a:tcPr>
                </a:tc>
                <a:tc>
                  <a:txBody>
                    <a:bodyPr/>
                    <a:lstStyle/>
                    <a:p>
                      <a:pPr algn="ctr" rtl="0" fontAlgn="ctr"/>
                      <a:r>
                        <a:rPr lang="it-IT" sz="900" b="1" i="1" u="none" strike="noStrike">
                          <a:solidFill>
                            <a:srgbClr val="000000"/>
                          </a:solidFill>
                          <a:effectLst/>
                          <a:latin typeface="Calibri" panose="020F0502020204030204" pitchFamily="34" charset="0"/>
                        </a:rPr>
                        <a:t>% Leasing + NLT su Totale</a:t>
                      </a:r>
                    </a:p>
                  </a:txBody>
                  <a:tcPr marL="9525" marR="9525" marT="9525"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noFill/>
                  </a:tcPr>
                </a:tc>
                <a:extLst>
                  <a:ext uri="{0D108BD9-81ED-4DB2-BD59-A6C34878D82A}">
                    <a16:rowId xmlns:a16="http://schemas.microsoft.com/office/drawing/2014/main" val="2146528441"/>
                  </a:ext>
                </a:extLst>
              </a:tr>
              <a:tr h="186564">
                <a:tc>
                  <a:txBody>
                    <a:bodyPr/>
                    <a:lstStyle/>
                    <a:p>
                      <a:pPr algn="l" rtl="0" fontAlgn="b"/>
                      <a:r>
                        <a:rPr lang="it-IT" sz="900" b="0" i="0" u="none" strike="noStrike" dirty="0">
                          <a:solidFill>
                            <a:srgbClr val="000000"/>
                          </a:solidFill>
                          <a:effectLst/>
                          <a:latin typeface="Calibri" panose="020F0502020204030204" pitchFamily="34" charset="0"/>
                        </a:rPr>
                        <a:t>Elettrica</a:t>
                      </a:r>
                    </a:p>
                  </a:txBody>
                  <a:tcPr marL="9525" marR="9525" marT="9525" marB="0" anchor="ctr">
                    <a:lnL>
                      <a:noFill/>
                    </a:lnL>
                    <a:lnR>
                      <a:noFill/>
                    </a:lnR>
                    <a:lnT w="12700" cap="flat" cmpd="sng" algn="ctr">
                      <a:solidFill>
                        <a:srgbClr val="70AD47"/>
                      </a:solidFill>
                      <a:prstDash val="solid"/>
                      <a:round/>
                      <a:headEnd type="none" w="med" len="med"/>
                      <a:tailEnd type="none" w="med" len="med"/>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502</a:t>
                      </a:r>
                    </a:p>
                  </a:txBody>
                  <a:tcPr marL="9525" marR="9525" marT="9525" marB="0" anchor="b">
                    <a:lnL>
                      <a:noFill/>
                    </a:lnL>
                    <a:lnR>
                      <a:noFill/>
                    </a:lnR>
                    <a:lnT w="12700" cap="flat" cmpd="sng" algn="ctr">
                      <a:solidFill>
                        <a:srgbClr val="70AD47"/>
                      </a:solidFill>
                      <a:prstDash val="solid"/>
                      <a:round/>
                      <a:headEnd type="none" w="med" len="med"/>
                      <a:tailEnd type="none" w="med" len="med"/>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1.632</a:t>
                      </a:r>
                    </a:p>
                  </a:txBody>
                  <a:tcPr marL="9525" marR="9525" marT="9525" marB="0" anchor="b">
                    <a:lnL>
                      <a:noFill/>
                    </a:lnL>
                    <a:lnR>
                      <a:noFill/>
                    </a:lnR>
                    <a:lnT w="12700" cap="flat" cmpd="sng" algn="ctr">
                      <a:solidFill>
                        <a:srgbClr val="70AD47"/>
                      </a:solidFill>
                      <a:prstDash val="solid"/>
                      <a:round/>
                      <a:headEnd type="none" w="med" len="med"/>
                      <a:tailEnd type="none" w="med" len="med"/>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2.134</a:t>
                      </a:r>
                    </a:p>
                  </a:txBody>
                  <a:tcPr marL="9525" marR="9525" marT="9525" marB="0" anchor="b">
                    <a:lnL>
                      <a:noFill/>
                    </a:lnL>
                    <a:lnR>
                      <a:noFill/>
                    </a:lnR>
                    <a:lnT w="12700" cap="flat" cmpd="sng" algn="ctr">
                      <a:solidFill>
                        <a:srgbClr val="70AD47"/>
                      </a:solidFill>
                      <a:prstDash val="solid"/>
                      <a:round/>
                      <a:headEnd type="none" w="med" len="med"/>
                      <a:tailEnd type="none" w="med" len="med"/>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-23,8%</a:t>
                      </a:r>
                    </a:p>
                  </a:txBody>
                  <a:tcPr marL="9525" marR="9525" marT="9525" marB="0" anchor="b">
                    <a:lnL>
                      <a:noFill/>
                    </a:lnL>
                    <a:lnR>
                      <a:noFill/>
                    </a:lnR>
                    <a:lnT w="12700" cap="flat" cmpd="sng" algn="ctr">
                      <a:solidFill>
                        <a:srgbClr val="70AD47"/>
                      </a:solidFill>
                      <a:prstDash val="solid"/>
                      <a:round/>
                      <a:headEnd type="none" w="med" len="med"/>
                      <a:tailEnd type="none" w="med" len="med"/>
                    </a:lnT>
                    <a:lnB>
                      <a:noFill/>
                    </a:lnB>
                    <a:noFill/>
                  </a:tcPr>
                </a:tc>
                <a:tc>
                  <a:txBody>
                    <a:bodyPr/>
                    <a:lstStyle/>
                    <a:p>
                      <a:pPr algn="r" rtl="0" fontAlgn="b">
                        <a:buNone/>
                      </a:pPr>
                      <a:r>
                        <a:rPr lang="it-IT" sz="900" b="1" i="0" u="none" strike="noStrike">
                          <a:solidFill>
                            <a:srgbClr val="000000"/>
                          </a:solidFill>
                          <a:effectLst/>
                          <a:latin typeface="Calibri" panose="020F0502020204030204" pitchFamily="34" charset="0"/>
                        </a:rPr>
                        <a:t>9.446</a:t>
                      </a:r>
                    </a:p>
                  </a:txBody>
                  <a:tcPr marL="9525" marR="9525" marT="9525" marB="0" anchor="b">
                    <a:lnL>
                      <a:noFill/>
                    </a:lnL>
                    <a:lnR>
                      <a:noFill/>
                    </a:lnR>
                    <a:lnT w="12700" cap="flat" cmpd="sng" algn="ctr">
                      <a:solidFill>
                        <a:srgbClr val="70AD47"/>
                      </a:solidFill>
                      <a:prstDash val="solid"/>
                      <a:round/>
                      <a:headEnd type="none" w="med" len="med"/>
                      <a:tailEnd type="none" w="med" len="med"/>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40,6%</a:t>
                      </a:r>
                    </a:p>
                  </a:txBody>
                  <a:tcPr marL="9525" marR="9525" marT="9525" marB="0" anchor="b">
                    <a:lnL>
                      <a:noFill/>
                    </a:lnL>
                    <a:lnR>
                      <a:noFill/>
                    </a:lnR>
                    <a:lnT w="12700" cap="flat" cmpd="sng" algn="ctr">
                      <a:solidFill>
                        <a:srgbClr val="70AD47"/>
                      </a:solidFill>
                      <a:prstDash val="solid"/>
                      <a:round/>
                      <a:headEnd type="none" w="med" len="med"/>
                      <a:tailEnd type="none" w="med" len="med"/>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22,6%</a:t>
                      </a:r>
                    </a:p>
                  </a:txBody>
                  <a:tcPr marL="9525" marR="9525" marT="9525" marB="0" anchor="b">
                    <a:lnL>
                      <a:noFill/>
                    </a:lnL>
                    <a:lnR>
                      <a:noFill/>
                    </a:lnR>
                    <a:lnT w="12700" cap="flat" cmpd="sng" algn="ctr">
                      <a:solidFill>
                        <a:srgbClr val="70AD47"/>
                      </a:solidFill>
                      <a:prstDash val="solid"/>
                      <a:round/>
                      <a:headEnd type="none" w="med" len="med"/>
                      <a:tailEnd type="none" w="med" len="med"/>
                    </a:lnT>
                    <a:lnB>
                      <a:noFill/>
                    </a:lnB>
                    <a:noFill/>
                  </a:tcPr>
                </a:tc>
                <a:extLst>
                  <a:ext uri="{0D108BD9-81ED-4DB2-BD59-A6C34878D82A}">
                    <a16:rowId xmlns:a16="http://schemas.microsoft.com/office/drawing/2014/main" val="171228157"/>
                  </a:ext>
                </a:extLst>
              </a:tr>
              <a:tr h="186564">
                <a:tc>
                  <a:txBody>
                    <a:bodyPr/>
                    <a:lstStyle/>
                    <a:p>
                      <a:pPr algn="l" rtl="0" fontAlgn="b"/>
                      <a:r>
                        <a:rPr lang="it-IT" sz="900" b="0" i="0" u="none" strike="noStrike" dirty="0">
                          <a:solidFill>
                            <a:srgbClr val="000000"/>
                          </a:solidFill>
                          <a:effectLst/>
                          <a:highlight>
                            <a:srgbClr val="C5E0B4"/>
                          </a:highlight>
                          <a:latin typeface="Calibri" panose="020F0502020204030204" pitchFamily="34" charset="0"/>
                        </a:rPr>
                        <a:t>Benzina </a:t>
                      </a:r>
                      <a:r>
                        <a:rPr lang="it-IT" sz="900" b="0" i="0" u="none" strike="noStrike">
                          <a:solidFill>
                            <a:srgbClr val="000000"/>
                          </a:solidFill>
                          <a:effectLst/>
                          <a:highlight>
                            <a:srgbClr val="C5E0B4"/>
                          </a:highlight>
                          <a:latin typeface="Calibri" panose="020F0502020204030204" pitchFamily="34" charset="0"/>
                        </a:rPr>
                        <a:t>+ elettrica</a:t>
                      </a:r>
                      <a:endParaRPr lang="it-IT" sz="900" b="0" i="0" u="none" strike="noStrike" dirty="0">
                        <a:solidFill>
                          <a:srgbClr val="000000"/>
                        </a:solidFill>
                        <a:effectLst/>
                        <a:highlight>
                          <a:srgbClr val="C5E0B4"/>
                        </a:highlight>
                        <a:latin typeface="Calibri" panose="020F0502020204030204" pitchFamily="34" charset="0"/>
                      </a:endParaRPr>
                    </a:p>
                  </a:txBody>
                  <a:tcPr marL="9525" marR="9525" marT="9525" marB="0" anchor="ctr">
                    <a:lnL>
                      <a:noFill/>
                    </a:lnL>
                    <a:lnR>
                      <a:noFill/>
                    </a:lnR>
                    <a:lnT>
                      <a:noFill/>
                    </a:lnT>
                    <a:lnB>
                      <a:noFill/>
                    </a:lnB>
                    <a:solidFill>
                      <a:srgbClr val="C5E0B4"/>
                    </a:solidFill>
                  </a:tcPr>
                </a:tc>
                <a:tc>
                  <a:txBody>
                    <a:bodyPr/>
                    <a:lstStyle/>
                    <a:p>
                      <a:pPr algn="r" rtl="0" fontAlgn="b">
                        <a:buNone/>
                      </a:pPr>
                      <a:r>
                        <a:rPr lang="it-IT" sz="900" b="0" i="0" u="none" strike="noStrike" dirty="0">
                          <a:solidFill>
                            <a:srgbClr val="000000"/>
                          </a:solidFill>
                          <a:effectLst/>
                          <a:latin typeface="Calibri" panose="020F0502020204030204" pitchFamily="34" charset="0"/>
                        </a:rPr>
                        <a:t>1.133</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10.219</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11.352</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7,1%</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1" i="0" u="none" strike="noStrike">
                          <a:solidFill>
                            <a:srgbClr val="000000"/>
                          </a:solidFill>
                          <a:effectLst/>
                          <a:latin typeface="Calibri" panose="020F0502020204030204" pitchFamily="34" charset="0"/>
                        </a:rPr>
                        <a:t>67.708</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29,6%</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16,8%</a:t>
                      </a:r>
                    </a:p>
                  </a:txBody>
                  <a:tcPr marL="9525" marR="9525" marT="9525" marB="0" anchor="b">
                    <a:lnL>
                      <a:noFill/>
                    </a:lnL>
                    <a:lnR>
                      <a:noFill/>
                    </a:lnR>
                    <a:lnT>
                      <a:noFill/>
                    </a:lnT>
                    <a:lnB>
                      <a:noFill/>
                    </a:lnB>
                    <a:solidFill>
                      <a:srgbClr val="C5E0B4"/>
                    </a:solidFill>
                  </a:tcPr>
                </a:tc>
                <a:extLst>
                  <a:ext uri="{0D108BD9-81ED-4DB2-BD59-A6C34878D82A}">
                    <a16:rowId xmlns:a16="http://schemas.microsoft.com/office/drawing/2014/main" val="2607607967"/>
                  </a:ext>
                </a:extLst>
              </a:tr>
              <a:tr h="186564">
                <a:tc>
                  <a:txBody>
                    <a:bodyPr/>
                    <a:lstStyle/>
                    <a:p>
                      <a:pPr algn="l" rtl="0" fontAlgn="b"/>
                      <a:r>
                        <a:rPr lang="it-IT" sz="900" b="0" i="0" u="none" strike="noStrike" dirty="0">
                          <a:solidFill>
                            <a:srgbClr val="000000"/>
                          </a:solidFill>
                          <a:effectLst/>
                          <a:latin typeface="Calibri" panose="020F0502020204030204" pitchFamily="34" charset="0"/>
                        </a:rPr>
                        <a:t>Benzina + elettrica plug-in</a:t>
                      </a:r>
                    </a:p>
                  </a:txBody>
                  <a:tcPr marL="9525" marR="9525" marT="9525" marB="0" anchor="ctr">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544</a:t>
                      </a:r>
                    </a:p>
                  </a:txBody>
                  <a:tcPr marL="9525" marR="9525" marT="9525" marB="0" anchor="b">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5.467</a:t>
                      </a:r>
                    </a:p>
                  </a:txBody>
                  <a:tcPr marL="9525" marR="9525" marT="9525" marB="0" anchor="b">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6.011</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124,7%</a:t>
                      </a:r>
                    </a:p>
                  </a:txBody>
                  <a:tcPr marL="9525" marR="9525" marT="9525" marB="0" anchor="b">
                    <a:lnL>
                      <a:noFill/>
                    </a:lnL>
                    <a:lnR>
                      <a:noFill/>
                    </a:lnR>
                    <a:lnT>
                      <a:noFill/>
                    </a:lnT>
                    <a:lnB>
                      <a:noFill/>
                    </a:lnB>
                    <a:noFill/>
                  </a:tcPr>
                </a:tc>
                <a:tc>
                  <a:txBody>
                    <a:bodyPr/>
                    <a:lstStyle/>
                    <a:p>
                      <a:pPr algn="r" rtl="0" fontAlgn="b">
                        <a:buNone/>
                      </a:pPr>
                      <a:r>
                        <a:rPr lang="it-IT" sz="900" b="1" i="0" u="none" strike="noStrike">
                          <a:solidFill>
                            <a:srgbClr val="000000"/>
                          </a:solidFill>
                          <a:effectLst/>
                          <a:latin typeface="Calibri" panose="020F0502020204030204" pitchFamily="34" charset="0"/>
                        </a:rPr>
                        <a:t>12.085</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153,1%</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49,7%</a:t>
                      </a:r>
                    </a:p>
                  </a:txBody>
                  <a:tcPr marL="9525" marR="9525" marT="9525" marB="0" anchor="b">
                    <a:lnL>
                      <a:noFill/>
                    </a:lnL>
                    <a:lnR>
                      <a:noFill/>
                    </a:lnR>
                    <a:lnT>
                      <a:noFill/>
                    </a:lnT>
                    <a:lnB>
                      <a:noFill/>
                    </a:lnB>
                    <a:noFill/>
                  </a:tcPr>
                </a:tc>
                <a:extLst>
                  <a:ext uri="{0D108BD9-81ED-4DB2-BD59-A6C34878D82A}">
                    <a16:rowId xmlns:a16="http://schemas.microsoft.com/office/drawing/2014/main" val="2603385007"/>
                  </a:ext>
                </a:extLst>
              </a:tr>
              <a:tr h="186564">
                <a:tc>
                  <a:txBody>
                    <a:bodyPr/>
                    <a:lstStyle/>
                    <a:p>
                      <a:pPr algn="l" rtl="0" fontAlgn="b"/>
                      <a:r>
                        <a:rPr lang="it-IT" sz="900" b="0" i="0" u="none" strike="noStrike">
                          <a:solidFill>
                            <a:srgbClr val="000000"/>
                          </a:solidFill>
                          <a:effectLst/>
                          <a:highlight>
                            <a:srgbClr val="C5E0B4"/>
                          </a:highlight>
                          <a:latin typeface="Calibri" panose="020F0502020204030204" pitchFamily="34" charset="0"/>
                        </a:rPr>
                        <a:t>Diesel + elettrica</a:t>
                      </a:r>
                    </a:p>
                  </a:txBody>
                  <a:tcPr marL="9525" marR="9525" marT="9525" marB="0" anchor="ctr">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1.408</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2.646</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4.054</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-16,7%</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1" i="0" u="none" strike="noStrike">
                          <a:solidFill>
                            <a:srgbClr val="000000"/>
                          </a:solidFill>
                          <a:effectLst/>
                          <a:latin typeface="Calibri" panose="020F0502020204030204" pitchFamily="34" charset="0"/>
                        </a:rPr>
                        <a:t>6.979</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-14,2%</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58,1%</a:t>
                      </a:r>
                    </a:p>
                  </a:txBody>
                  <a:tcPr marL="9525" marR="9525" marT="9525" marB="0" anchor="b">
                    <a:lnL>
                      <a:noFill/>
                    </a:lnL>
                    <a:lnR>
                      <a:noFill/>
                    </a:lnR>
                    <a:lnT>
                      <a:noFill/>
                    </a:lnT>
                    <a:lnB>
                      <a:noFill/>
                    </a:lnB>
                    <a:solidFill>
                      <a:srgbClr val="C5E0B4"/>
                    </a:solidFill>
                  </a:tcPr>
                </a:tc>
                <a:extLst>
                  <a:ext uri="{0D108BD9-81ED-4DB2-BD59-A6C34878D82A}">
                    <a16:rowId xmlns:a16="http://schemas.microsoft.com/office/drawing/2014/main" val="2702385518"/>
                  </a:ext>
                </a:extLst>
              </a:tr>
              <a:tr h="186564">
                <a:tc>
                  <a:txBody>
                    <a:bodyPr/>
                    <a:lstStyle/>
                    <a:p>
                      <a:pPr algn="l" rtl="0" fontAlgn="b"/>
                      <a:r>
                        <a:rPr lang="it-IT" sz="900" b="0" i="0" u="none" strike="noStrike" dirty="0">
                          <a:solidFill>
                            <a:srgbClr val="000000"/>
                          </a:solidFill>
                          <a:effectLst/>
                          <a:latin typeface="Calibri" panose="020F0502020204030204" pitchFamily="34" charset="0"/>
                        </a:rPr>
                        <a:t>Diesel + elettrica plug-in</a:t>
                      </a:r>
                    </a:p>
                  </a:txBody>
                  <a:tcPr marL="9525" marR="9525" marT="9525" marB="0" anchor="ctr">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96</a:t>
                      </a:r>
                    </a:p>
                  </a:txBody>
                  <a:tcPr marL="9525" marR="9525" marT="9525" marB="0" anchor="b">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187</a:t>
                      </a:r>
                    </a:p>
                  </a:txBody>
                  <a:tcPr marL="9525" marR="9525" marT="9525" marB="0" anchor="b">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283</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185,9%</a:t>
                      </a:r>
                    </a:p>
                  </a:txBody>
                  <a:tcPr marL="9525" marR="9525" marT="9525" marB="0" anchor="b">
                    <a:lnL>
                      <a:noFill/>
                    </a:lnL>
                    <a:lnR>
                      <a:noFill/>
                    </a:lnR>
                    <a:lnT>
                      <a:noFill/>
                    </a:lnT>
                    <a:lnB>
                      <a:noFill/>
                    </a:lnB>
                    <a:noFill/>
                  </a:tcPr>
                </a:tc>
                <a:tc>
                  <a:txBody>
                    <a:bodyPr/>
                    <a:lstStyle/>
                    <a:p>
                      <a:pPr algn="r" rtl="0" fontAlgn="b">
                        <a:buNone/>
                      </a:pPr>
                      <a:r>
                        <a:rPr lang="it-IT" sz="900" b="1" i="0" u="none" strike="noStrike">
                          <a:solidFill>
                            <a:srgbClr val="000000"/>
                          </a:solidFill>
                          <a:effectLst/>
                          <a:latin typeface="Calibri" panose="020F0502020204030204" pitchFamily="34" charset="0"/>
                        </a:rPr>
                        <a:t>416</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122,5%</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68,0%</a:t>
                      </a:r>
                    </a:p>
                  </a:txBody>
                  <a:tcPr marL="9525" marR="9525" marT="9525" marB="0" anchor="b">
                    <a:lnL>
                      <a:noFill/>
                    </a:lnL>
                    <a:lnR>
                      <a:noFill/>
                    </a:lnR>
                    <a:lnT>
                      <a:noFill/>
                    </a:lnT>
                    <a:lnB>
                      <a:noFill/>
                    </a:lnB>
                    <a:noFill/>
                  </a:tcPr>
                </a:tc>
                <a:extLst>
                  <a:ext uri="{0D108BD9-81ED-4DB2-BD59-A6C34878D82A}">
                    <a16:rowId xmlns:a16="http://schemas.microsoft.com/office/drawing/2014/main" val="2642435881"/>
                  </a:ext>
                </a:extLst>
              </a:tr>
              <a:tr h="186564">
                <a:tc>
                  <a:txBody>
                    <a:bodyPr/>
                    <a:lstStyle/>
                    <a:p>
                      <a:pPr algn="l" rtl="0" fontAlgn="b"/>
                      <a:r>
                        <a:rPr lang="it-IT" sz="900" b="1" i="0" u="none" strike="noStrike">
                          <a:solidFill>
                            <a:srgbClr val="000000"/>
                          </a:solidFill>
                          <a:effectLst/>
                          <a:highlight>
                            <a:srgbClr val="82CE70"/>
                          </a:highlight>
                          <a:latin typeface="Calibri" panose="020F0502020204030204" pitchFamily="34" charset="0"/>
                        </a:rPr>
                        <a:t>GREEN</a:t>
                      </a:r>
                    </a:p>
                  </a:txBody>
                  <a:tcPr marL="9525" marR="9525" marT="9525" marB="0" anchor="ctr">
                    <a:lnL>
                      <a:noFill/>
                    </a:lnL>
                    <a:lnR>
                      <a:noFill/>
                    </a:lnR>
                    <a:lnT>
                      <a:noFill/>
                    </a:lnT>
                    <a:lnB>
                      <a:noFill/>
                    </a:lnB>
                    <a:solidFill>
                      <a:srgbClr val="82CE70"/>
                    </a:solidFill>
                  </a:tcPr>
                </a:tc>
                <a:tc>
                  <a:txBody>
                    <a:bodyPr/>
                    <a:lstStyle/>
                    <a:p>
                      <a:pPr algn="r" rtl="0" fontAlgn="b">
                        <a:buNone/>
                      </a:pPr>
                      <a:r>
                        <a:rPr lang="it-IT" sz="900" b="1" i="0" u="none" strike="noStrike">
                          <a:solidFill>
                            <a:srgbClr val="000000"/>
                          </a:solidFill>
                          <a:effectLst/>
                          <a:latin typeface="Calibri" panose="020F0502020204030204" pitchFamily="34" charset="0"/>
                        </a:rPr>
                        <a:t>3.683</a:t>
                      </a:r>
                    </a:p>
                  </a:txBody>
                  <a:tcPr marL="9525" marR="9525" marT="9525" marB="0" anchor="b">
                    <a:lnL>
                      <a:noFill/>
                    </a:lnL>
                    <a:lnR>
                      <a:noFill/>
                    </a:lnR>
                    <a:lnT>
                      <a:noFill/>
                    </a:lnT>
                    <a:lnB>
                      <a:noFill/>
                    </a:lnB>
                    <a:solidFill>
                      <a:srgbClr val="82CE70"/>
                    </a:solidFill>
                  </a:tcPr>
                </a:tc>
                <a:tc>
                  <a:txBody>
                    <a:bodyPr/>
                    <a:lstStyle/>
                    <a:p>
                      <a:pPr algn="r" rtl="0" fontAlgn="b">
                        <a:buNone/>
                      </a:pPr>
                      <a:r>
                        <a:rPr lang="it-IT" sz="900" b="1" i="0" u="none" strike="noStrike">
                          <a:solidFill>
                            <a:srgbClr val="000000"/>
                          </a:solidFill>
                          <a:effectLst/>
                          <a:latin typeface="Calibri" panose="020F0502020204030204" pitchFamily="34" charset="0"/>
                        </a:rPr>
                        <a:t>20.151</a:t>
                      </a:r>
                    </a:p>
                  </a:txBody>
                  <a:tcPr marL="9525" marR="9525" marT="9525" marB="0" anchor="b">
                    <a:lnL>
                      <a:noFill/>
                    </a:lnL>
                    <a:lnR>
                      <a:noFill/>
                    </a:lnR>
                    <a:lnT>
                      <a:noFill/>
                    </a:lnT>
                    <a:lnB>
                      <a:noFill/>
                    </a:lnB>
                    <a:solidFill>
                      <a:srgbClr val="82CE70"/>
                    </a:solidFill>
                  </a:tcPr>
                </a:tc>
                <a:tc>
                  <a:txBody>
                    <a:bodyPr/>
                    <a:lstStyle/>
                    <a:p>
                      <a:pPr algn="r" rtl="0" fontAlgn="b">
                        <a:buNone/>
                      </a:pPr>
                      <a:r>
                        <a:rPr lang="it-IT" sz="900" b="1" i="0" u="none" strike="noStrike">
                          <a:solidFill>
                            <a:srgbClr val="000000"/>
                          </a:solidFill>
                          <a:effectLst/>
                          <a:latin typeface="Calibri" panose="020F0502020204030204" pitchFamily="34" charset="0"/>
                        </a:rPr>
                        <a:t>23.834</a:t>
                      </a:r>
                    </a:p>
                  </a:txBody>
                  <a:tcPr marL="9525" marR="9525" marT="9525" marB="0" anchor="b">
                    <a:lnL>
                      <a:noFill/>
                    </a:lnL>
                    <a:lnR>
                      <a:noFill/>
                    </a:lnR>
                    <a:lnT>
                      <a:noFill/>
                    </a:lnT>
                    <a:lnB>
                      <a:noFill/>
                    </a:lnB>
                    <a:solidFill>
                      <a:srgbClr val="82CE70"/>
                    </a:solidFill>
                  </a:tcPr>
                </a:tc>
                <a:tc>
                  <a:txBody>
                    <a:bodyPr/>
                    <a:lstStyle/>
                    <a:p>
                      <a:pPr algn="r" rtl="0" fontAlgn="b">
                        <a:buNone/>
                      </a:pPr>
                      <a:r>
                        <a:rPr lang="it-IT" sz="900" b="1" i="1" u="none" strike="noStrike">
                          <a:solidFill>
                            <a:srgbClr val="000000"/>
                          </a:solidFill>
                          <a:effectLst/>
                          <a:latin typeface="Calibri" panose="020F0502020204030204" pitchFamily="34" charset="0"/>
                        </a:rPr>
                        <a:t>13,3%</a:t>
                      </a:r>
                    </a:p>
                  </a:txBody>
                  <a:tcPr marL="9525" marR="9525" marT="9525" marB="0" anchor="b">
                    <a:lnL>
                      <a:noFill/>
                    </a:lnL>
                    <a:lnR>
                      <a:noFill/>
                    </a:lnR>
                    <a:lnT>
                      <a:noFill/>
                    </a:lnT>
                    <a:lnB>
                      <a:noFill/>
                    </a:lnB>
                    <a:solidFill>
                      <a:srgbClr val="82CE70"/>
                    </a:solidFill>
                  </a:tcPr>
                </a:tc>
                <a:tc>
                  <a:txBody>
                    <a:bodyPr/>
                    <a:lstStyle/>
                    <a:p>
                      <a:pPr algn="r" rtl="0" fontAlgn="b">
                        <a:buNone/>
                      </a:pPr>
                      <a:r>
                        <a:rPr lang="it-IT" sz="900" b="1" i="0" u="none" strike="noStrike">
                          <a:solidFill>
                            <a:srgbClr val="000000"/>
                          </a:solidFill>
                          <a:effectLst/>
                          <a:latin typeface="Calibri" panose="020F0502020204030204" pitchFamily="34" charset="0"/>
                        </a:rPr>
                        <a:t>96.634</a:t>
                      </a:r>
                    </a:p>
                  </a:txBody>
                  <a:tcPr marL="9525" marR="9525" marT="9525" marB="0" anchor="b">
                    <a:lnL>
                      <a:noFill/>
                    </a:lnL>
                    <a:lnR>
                      <a:noFill/>
                    </a:lnR>
                    <a:lnT>
                      <a:noFill/>
                    </a:lnT>
                    <a:lnB>
                      <a:noFill/>
                    </a:lnB>
                    <a:solidFill>
                      <a:srgbClr val="82CE70"/>
                    </a:solidFill>
                  </a:tcPr>
                </a:tc>
                <a:tc>
                  <a:txBody>
                    <a:bodyPr/>
                    <a:lstStyle/>
                    <a:p>
                      <a:pPr algn="r" rtl="0" fontAlgn="b">
                        <a:buNone/>
                      </a:pPr>
                      <a:r>
                        <a:rPr lang="it-IT" sz="900" b="1" i="1" u="none" strike="noStrike">
                          <a:solidFill>
                            <a:srgbClr val="000000"/>
                          </a:solidFill>
                          <a:effectLst/>
                          <a:latin typeface="Calibri" panose="020F0502020204030204" pitchFamily="34" charset="0"/>
                        </a:rPr>
                        <a:t>34,1%</a:t>
                      </a:r>
                    </a:p>
                  </a:txBody>
                  <a:tcPr marL="9525" marR="9525" marT="9525" marB="0" anchor="b">
                    <a:lnL>
                      <a:noFill/>
                    </a:lnL>
                    <a:lnR>
                      <a:noFill/>
                    </a:lnR>
                    <a:lnT>
                      <a:noFill/>
                    </a:lnT>
                    <a:lnB>
                      <a:noFill/>
                    </a:lnB>
                    <a:solidFill>
                      <a:srgbClr val="82CE70"/>
                    </a:solidFill>
                  </a:tcPr>
                </a:tc>
                <a:tc>
                  <a:txBody>
                    <a:bodyPr/>
                    <a:lstStyle/>
                    <a:p>
                      <a:pPr algn="r" rtl="0" fontAlgn="b">
                        <a:buNone/>
                      </a:pPr>
                      <a:r>
                        <a:rPr lang="it-IT" sz="900" b="1" i="1" u="none" strike="noStrike">
                          <a:solidFill>
                            <a:srgbClr val="000000"/>
                          </a:solidFill>
                          <a:effectLst/>
                          <a:latin typeface="Calibri" panose="020F0502020204030204" pitchFamily="34" charset="0"/>
                        </a:rPr>
                        <a:t>24,7%</a:t>
                      </a:r>
                    </a:p>
                  </a:txBody>
                  <a:tcPr marL="9525" marR="9525" marT="9525" marB="0" anchor="b">
                    <a:lnL>
                      <a:noFill/>
                    </a:lnL>
                    <a:lnR>
                      <a:noFill/>
                    </a:lnR>
                    <a:lnT>
                      <a:noFill/>
                    </a:lnT>
                    <a:lnB>
                      <a:noFill/>
                    </a:lnB>
                    <a:solidFill>
                      <a:srgbClr val="82CE70"/>
                    </a:solidFill>
                  </a:tcPr>
                </a:tc>
                <a:extLst>
                  <a:ext uri="{0D108BD9-81ED-4DB2-BD59-A6C34878D82A}">
                    <a16:rowId xmlns:a16="http://schemas.microsoft.com/office/drawing/2014/main" val="124457535"/>
                  </a:ext>
                </a:extLst>
              </a:tr>
              <a:tr h="186564">
                <a:tc>
                  <a:txBody>
                    <a:bodyPr/>
                    <a:lstStyle/>
                    <a:p>
                      <a:pPr algn="l" rtl="0" fontAlgn="b"/>
                      <a:r>
                        <a:rPr lang="it-IT" sz="900" b="0" i="0" u="none" strike="noStrike">
                          <a:solidFill>
                            <a:srgbClr val="000000"/>
                          </a:solidFill>
                          <a:effectLst/>
                          <a:latin typeface="Calibri" panose="020F0502020204030204" pitchFamily="34" charset="0"/>
                        </a:rPr>
                        <a:t>Benzina</a:t>
                      </a:r>
                    </a:p>
                  </a:txBody>
                  <a:tcPr marL="9525" marR="9525" marT="9525" marB="0" anchor="ctr">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769</a:t>
                      </a:r>
                    </a:p>
                  </a:txBody>
                  <a:tcPr marL="9525" marR="9525" marT="9525" marB="0" anchor="b">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2.909</a:t>
                      </a:r>
                    </a:p>
                  </a:txBody>
                  <a:tcPr marL="9525" marR="9525" marT="9525" marB="0" anchor="b">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3.678</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-22,0%</a:t>
                      </a:r>
                    </a:p>
                  </a:txBody>
                  <a:tcPr marL="9525" marR="9525" marT="9525" marB="0" anchor="b">
                    <a:lnL>
                      <a:noFill/>
                    </a:lnL>
                    <a:lnR>
                      <a:noFill/>
                    </a:lnR>
                    <a:lnT>
                      <a:noFill/>
                    </a:lnT>
                    <a:lnB>
                      <a:noFill/>
                    </a:lnB>
                    <a:noFill/>
                  </a:tcPr>
                </a:tc>
                <a:tc>
                  <a:txBody>
                    <a:bodyPr/>
                    <a:lstStyle/>
                    <a:p>
                      <a:pPr algn="r" rtl="0" fontAlgn="b">
                        <a:buNone/>
                      </a:pPr>
                      <a:r>
                        <a:rPr lang="it-IT" sz="900" b="1" i="0" u="none" strike="noStrike">
                          <a:solidFill>
                            <a:srgbClr val="000000"/>
                          </a:solidFill>
                          <a:effectLst/>
                          <a:latin typeface="Calibri" panose="020F0502020204030204" pitchFamily="34" charset="0"/>
                        </a:rPr>
                        <a:t>26.804</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-25,4%</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13,7%</a:t>
                      </a:r>
                    </a:p>
                  </a:txBody>
                  <a:tcPr marL="9525" marR="9525" marT="9525" marB="0" anchor="b">
                    <a:lnL>
                      <a:noFill/>
                    </a:lnL>
                    <a:lnR>
                      <a:noFill/>
                    </a:lnR>
                    <a:lnT>
                      <a:noFill/>
                    </a:lnT>
                    <a:lnB>
                      <a:noFill/>
                    </a:lnB>
                    <a:noFill/>
                  </a:tcPr>
                </a:tc>
                <a:extLst>
                  <a:ext uri="{0D108BD9-81ED-4DB2-BD59-A6C34878D82A}">
                    <a16:rowId xmlns:a16="http://schemas.microsoft.com/office/drawing/2014/main" val="1012776503"/>
                  </a:ext>
                </a:extLst>
              </a:tr>
              <a:tr h="186564">
                <a:tc>
                  <a:txBody>
                    <a:bodyPr/>
                    <a:lstStyle/>
                    <a:p>
                      <a:pPr algn="l" rtl="0" fontAlgn="b"/>
                      <a:r>
                        <a:rPr lang="it-IT" sz="900" b="0" i="0" u="none" strike="noStrike">
                          <a:solidFill>
                            <a:srgbClr val="000000"/>
                          </a:solidFill>
                          <a:effectLst/>
                          <a:highlight>
                            <a:srgbClr val="C5E0B4"/>
                          </a:highlight>
                          <a:latin typeface="Calibri" panose="020F0502020204030204" pitchFamily="34" charset="0"/>
                        </a:rPr>
                        <a:t>Gasolio (diesel)</a:t>
                      </a:r>
                    </a:p>
                  </a:txBody>
                  <a:tcPr marL="9525" marR="9525" marT="9525" marB="0" anchor="ctr">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987</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3.801</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4.788</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-22,4%</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1" i="0" u="none" strike="noStrike">
                          <a:solidFill>
                            <a:srgbClr val="000000"/>
                          </a:solidFill>
                          <a:effectLst/>
                          <a:latin typeface="Calibri" panose="020F0502020204030204" pitchFamily="34" charset="0"/>
                        </a:rPr>
                        <a:t>10.491</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-16,3%</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45,6%</a:t>
                      </a:r>
                    </a:p>
                  </a:txBody>
                  <a:tcPr marL="9525" marR="9525" marT="9525" marB="0" anchor="b">
                    <a:lnL>
                      <a:noFill/>
                    </a:lnL>
                    <a:lnR>
                      <a:noFill/>
                    </a:lnR>
                    <a:lnT>
                      <a:noFill/>
                    </a:lnT>
                    <a:lnB>
                      <a:noFill/>
                    </a:lnB>
                    <a:solidFill>
                      <a:srgbClr val="C5E0B4"/>
                    </a:solidFill>
                  </a:tcPr>
                </a:tc>
                <a:extLst>
                  <a:ext uri="{0D108BD9-81ED-4DB2-BD59-A6C34878D82A}">
                    <a16:rowId xmlns:a16="http://schemas.microsoft.com/office/drawing/2014/main" val="1468876847"/>
                  </a:ext>
                </a:extLst>
              </a:tr>
              <a:tr h="186564">
                <a:tc>
                  <a:txBody>
                    <a:bodyPr/>
                    <a:lstStyle/>
                    <a:p>
                      <a:pPr algn="l" rtl="0" fontAlgn="b"/>
                      <a:r>
                        <a:rPr lang="it-IT" sz="900" b="0" i="0" u="none" strike="noStrike">
                          <a:solidFill>
                            <a:srgbClr val="000000"/>
                          </a:solidFill>
                          <a:effectLst/>
                          <a:latin typeface="Calibri" panose="020F0502020204030204" pitchFamily="34" charset="0"/>
                        </a:rPr>
                        <a:t>Benzina + gpl</a:t>
                      </a:r>
                    </a:p>
                  </a:txBody>
                  <a:tcPr marL="9525" marR="9525" marT="9525" marB="0" anchor="ctr">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70</a:t>
                      </a:r>
                    </a:p>
                  </a:txBody>
                  <a:tcPr marL="9525" marR="9525" marT="9525" marB="0" anchor="b">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666</a:t>
                      </a:r>
                    </a:p>
                  </a:txBody>
                  <a:tcPr marL="9525" marR="9525" marT="9525" marB="0" anchor="b">
                    <a:lnL>
                      <a:noFill/>
                    </a:lnL>
                    <a:lnR>
                      <a:noFill/>
                    </a:lnR>
                    <a:lnT>
                      <a:noFill/>
                    </a:lnT>
                    <a:lnB>
                      <a:noFill/>
                    </a:lnB>
                    <a:noFill/>
                  </a:tcPr>
                </a:tc>
                <a:tc>
                  <a:txBody>
                    <a:bodyPr/>
                    <a:lstStyle/>
                    <a:p>
                      <a:pPr algn="r" rtl="0" fontAlgn="b">
                        <a:buNone/>
                      </a:pPr>
                      <a:r>
                        <a:rPr lang="it-IT" sz="900" b="0" i="0" u="none" strike="noStrike">
                          <a:solidFill>
                            <a:srgbClr val="000000"/>
                          </a:solidFill>
                          <a:effectLst/>
                          <a:latin typeface="Calibri" panose="020F0502020204030204" pitchFamily="34" charset="0"/>
                        </a:rPr>
                        <a:t>736</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215,9%</a:t>
                      </a:r>
                    </a:p>
                  </a:txBody>
                  <a:tcPr marL="9525" marR="9525" marT="9525" marB="0" anchor="b">
                    <a:lnL>
                      <a:noFill/>
                    </a:lnL>
                    <a:lnR>
                      <a:noFill/>
                    </a:lnR>
                    <a:lnT>
                      <a:noFill/>
                    </a:lnT>
                    <a:lnB>
                      <a:noFill/>
                    </a:lnB>
                    <a:noFill/>
                  </a:tcPr>
                </a:tc>
                <a:tc>
                  <a:txBody>
                    <a:bodyPr/>
                    <a:lstStyle/>
                    <a:p>
                      <a:pPr algn="r" rtl="0" fontAlgn="b">
                        <a:buNone/>
                      </a:pPr>
                      <a:r>
                        <a:rPr lang="it-IT" sz="900" b="1" i="0" u="none" strike="noStrike">
                          <a:solidFill>
                            <a:srgbClr val="000000"/>
                          </a:solidFill>
                          <a:effectLst/>
                          <a:latin typeface="Calibri" panose="020F0502020204030204" pitchFamily="34" charset="0"/>
                        </a:rPr>
                        <a:t>9.349</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-32,8%</a:t>
                      </a:r>
                    </a:p>
                  </a:txBody>
                  <a:tcPr marL="9525" marR="9525" marT="9525" marB="0" anchor="b">
                    <a:lnL>
                      <a:noFill/>
                    </a:lnL>
                    <a:lnR>
                      <a:noFill/>
                    </a:lnR>
                    <a:lnT>
                      <a:noFill/>
                    </a:lnT>
                    <a:lnB>
                      <a:noFill/>
                    </a:lnB>
                    <a:noFill/>
                  </a:tcPr>
                </a:tc>
                <a:tc>
                  <a:txBody>
                    <a:bodyPr/>
                    <a:lstStyle/>
                    <a:p>
                      <a:pPr algn="r" rtl="0" fontAlgn="b">
                        <a:buNone/>
                      </a:pPr>
                      <a:r>
                        <a:rPr lang="it-IT" sz="900" b="0" i="1" u="none" strike="noStrike">
                          <a:solidFill>
                            <a:srgbClr val="000000"/>
                          </a:solidFill>
                          <a:effectLst/>
                          <a:latin typeface="Calibri" panose="020F0502020204030204" pitchFamily="34" charset="0"/>
                        </a:rPr>
                        <a:t>7,9%</a:t>
                      </a:r>
                    </a:p>
                  </a:txBody>
                  <a:tcPr marL="9525" marR="9525" marT="9525" marB="0" anchor="b">
                    <a:lnL>
                      <a:noFill/>
                    </a:lnL>
                    <a:lnR>
                      <a:noFill/>
                    </a:lnR>
                    <a:lnT>
                      <a:noFill/>
                    </a:lnT>
                    <a:lnB>
                      <a:noFill/>
                    </a:lnB>
                    <a:noFill/>
                  </a:tcPr>
                </a:tc>
                <a:extLst>
                  <a:ext uri="{0D108BD9-81ED-4DB2-BD59-A6C34878D82A}">
                    <a16:rowId xmlns:a16="http://schemas.microsoft.com/office/drawing/2014/main" val="156455239"/>
                  </a:ext>
                </a:extLst>
              </a:tr>
              <a:tr h="186564">
                <a:tc>
                  <a:txBody>
                    <a:bodyPr/>
                    <a:lstStyle/>
                    <a:p>
                      <a:pPr algn="l" rtl="0" fontAlgn="b"/>
                      <a:r>
                        <a:rPr lang="it-IT" sz="900" b="0" i="0" u="none" strike="noStrike">
                          <a:solidFill>
                            <a:srgbClr val="000000"/>
                          </a:solidFill>
                          <a:effectLst/>
                          <a:highlight>
                            <a:srgbClr val="C5E0B4"/>
                          </a:highlight>
                          <a:latin typeface="Calibri" panose="020F0502020204030204" pitchFamily="34" charset="0"/>
                        </a:rPr>
                        <a:t>Altro</a:t>
                      </a:r>
                    </a:p>
                  </a:txBody>
                  <a:tcPr marL="9525" marR="9525" marT="9525" marB="0" anchor="ctr">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4</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3</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0" u="none" strike="noStrike">
                          <a:solidFill>
                            <a:srgbClr val="000000"/>
                          </a:solidFill>
                          <a:effectLst/>
                          <a:latin typeface="Calibri" panose="020F0502020204030204" pitchFamily="34" charset="0"/>
                        </a:rPr>
                        <a:t>7</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-46,15%</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1" i="0" u="none" strike="noStrike">
                          <a:solidFill>
                            <a:srgbClr val="000000"/>
                          </a:solidFill>
                          <a:effectLst/>
                          <a:latin typeface="Calibri" panose="020F0502020204030204" pitchFamily="34" charset="0"/>
                        </a:rPr>
                        <a:t>67</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-84,8%</a:t>
                      </a:r>
                    </a:p>
                  </a:txBody>
                  <a:tcPr marL="9525" marR="9525" marT="9525" marB="0" anchor="b">
                    <a:lnL>
                      <a:noFill/>
                    </a:lnL>
                    <a:lnR>
                      <a:noFill/>
                    </a:lnR>
                    <a:lnT>
                      <a:noFill/>
                    </a:lnT>
                    <a:lnB>
                      <a:noFill/>
                    </a:lnB>
                    <a:solidFill>
                      <a:srgbClr val="C5E0B4"/>
                    </a:solidFill>
                  </a:tcPr>
                </a:tc>
                <a:tc>
                  <a:txBody>
                    <a:bodyPr/>
                    <a:lstStyle/>
                    <a:p>
                      <a:pPr algn="r" rtl="0" fontAlgn="b">
                        <a:buNone/>
                      </a:pPr>
                      <a:r>
                        <a:rPr lang="it-IT" sz="900" b="0" i="1" u="none" strike="noStrike">
                          <a:solidFill>
                            <a:srgbClr val="000000"/>
                          </a:solidFill>
                          <a:effectLst/>
                          <a:latin typeface="Calibri" panose="020F0502020204030204" pitchFamily="34" charset="0"/>
                        </a:rPr>
                        <a:t>10,4%</a:t>
                      </a:r>
                    </a:p>
                  </a:txBody>
                  <a:tcPr marL="9525" marR="9525" marT="9525" marB="0" anchor="b">
                    <a:lnL>
                      <a:noFill/>
                    </a:lnL>
                    <a:lnR>
                      <a:noFill/>
                    </a:lnR>
                    <a:lnT>
                      <a:noFill/>
                    </a:lnT>
                    <a:lnB>
                      <a:noFill/>
                    </a:lnB>
                    <a:solidFill>
                      <a:srgbClr val="C5E0B4"/>
                    </a:solidFill>
                  </a:tcPr>
                </a:tc>
                <a:extLst>
                  <a:ext uri="{0D108BD9-81ED-4DB2-BD59-A6C34878D82A}">
                    <a16:rowId xmlns:a16="http://schemas.microsoft.com/office/drawing/2014/main" val="343225648"/>
                  </a:ext>
                </a:extLst>
              </a:tr>
              <a:tr h="186564">
                <a:tc>
                  <a:txBody>
                    <a:bodyPr/>
                    <a:lstStyle/>
                    <a:p>
                      <a:pPr algn="l" rtl="0" fontAlgn="b"/>
                      <a:r>
                        <a:rPr lang="it-IT" sz="900" b="1" i="0" u="none" strike="noStrike">
                          <a:solidFill>
                            <a:srgbClr val="000000"/>
                          </a:solidFill>
                          <a:effectLst/>
                          <a:latin typeface="Calibri" panose="020F0502020204030204" pitchFamily="34" charset="0"/>
                        </a:rPr>
                        <a:t>NON GREEN</a:t>
                      </a:r>
                    </a:p>
                  </a:txBody>
                  <a:tcPr marL="9525" marR="9525" marT="9525" marB="0" anchor="ctr">
                    <a:lnL>
                      <a:noFill/>
                    </a:lnL>
                    <a:lnR>
                      <a:noFill/>
                    </a:lnR>
                    <a:lnT>
                      <a:noFill/>
                    </a:lnT>
                    <a:lnB>
                      <a:noFill/>
                    </a:lnB>
                    <a:noFill/>
                  </a:tcPr>
                </a:tc>
                <a:tc>
                  <a:txBody>
                    <a:bodyPr/>
                    <a:lstStyle/>
                    <a:p>
                      <a:pPr algn="r" rtl="0" fontAlgn="b">
                        <a:buNone/>
                      </a:pPr>
                      <a:r>
                        <a:rPr lang="it-IT" sz="900" b="1" i="0" u="none" strike="noStrike">
                          <a:solidFill>
                            <a:srgbClr val="000000"/>
                          </a:solidFill>
                          <a:effectLst/>
                          <a:latin typeface="Calibri" panose="020F0502020204030204" pitchFamily="34" charset="0"/>
                        </a:rPr>
                        <a:t>1.830</a:t>
                      </a:r>
                    </a:p>
                  </a:txBody>
                  <a:tcPr marL="9525" marR="9525" marT="9525" marB="0" anchor="b">
                    <a:lnL>
                      <a:noFill/>
                    </a:lnL>
                    <a:lnR>
                      <a:noFill/>
                    </a:lnR>
                    <a:lnT>
                      <a:noFill/>
                    </a:lnT>
                    <a:lnB>
                      <a:noFill/>
                    </a:lnB>
                    <a:noFill/>
                  </a:tcPr>
                </a:tc>
                <a:tc>
                  <a:txBody>
                    <a:bodyPr/>
                    <a:lstStyle/>
                    <a:p>
                      <a:pPr algn="r" rtl="0" fontAlgn="b">
                        <a:buNone/>
                      </a:pPr>
                      <a:r>
                        <a:rPr lang="it-IT" sz="900" b="1" i="0" u="none" strike="noStrike">
                          <a:solidFill>
                            <a:srgbClr val="000000"/>
                          </a:solidFill>
                          <a:effectLst/>
                          <a:latin typeface="Calibri" panose="020F0502020204030204" pitchFamily="34" charset="0"/>
                        </a:rPr>
                        <a:t>7.379</a:t>
                      </a:r>
                    </a:p>
                  </a:txBody>
                  <a:tcPr marL="9525" marR="9525" marT="9525" marB="0" anchor="b">
                    <a:lnL>
                      <a:noFill/>
                    </a:lnL>
                    <a:lnR>
                      <a:noFill/>
                    </a:lnR>
                    <a:lnT>
                      <a:noFill/>
                    </a:lnT>
                    <a:lnB>
                      <a:noFill/>
                    </a:lnB>
                    <a:noFill/>
                  </a:tcPr>
                </a:tc>
                <a:tc>
                  <a:txBody>
                    <a:bodyPr/>
                    <a:lstStyle/>
                    <a:p>
                      <a:pPr algn="r" rtl="0" fontAlgn="b">
                        <a:buNone/>
                      </a:pPr>
                      <a:r>
                        <a:rPr lang="it-IT" sz="900" b="1" i="0" u="none" strike="noStrike">
                          <a:solidFill>
                            <a:srgbClr val="000000"/>
                          </a:solidFill>
                          <a:effectLst/>
                          <a:latin typeface="Calibri" panose="020F0502020204030204" pitchFamily="34" charset="0"/>
                        </a:rPr>
                        <a:t>9.209</a:t>
                      </a:r>
                    </a:p>
                  </a:txBody>
                  <a:tcPr marL="9525" marR="9525" marT="9525" marB="0" anchor="b">
                    <a:lnL>
                      <a:noFill/>
                    </a:lnL>
                    <a:lnR>
                      <a:noFill/>
                    </a:lnR>
                    <a:lnT>
                      <a:noFill/>
                    </a:lnT>
                    <a:lnB>
                      <a:noFill/>
                    </a:lnB>
                    <a:noFill/>
                  </a:tcPr>
                </a:tc>
                <a:tc>
                  <a:txBody>
                    <a:bodyPr/>
                    <a:lstStyle/>
                    <a:p>
                      <a:pPr algn="r" rtl="0" fontAlgn="b">
                        <a:buNone/>
                      </a:pPr>
                      <a:r>
                        <a:rPr lang="it-IT" sz="900" b="1" i="1" u="none" strike="noStrike">
                          <a:solidFill>
                            <a:srgbClr val="000000"/>
                          </a:solidFill>
                          <a:effectLst/>
                          <a:latin typeface="Calibri" panose="020F0502020204030204" pitchFamily="34" charset="0"/>
                        </a:rPr>
                        <a:t>-17,2%</a:t>
                      </a:r>
                    </a:p>
                  </a:txBody>
                  <a:tcPr marL="9525" marR="9525" marT="9525" marB="0" anchor="b">
                    <a:lnL>
                      <a:noFill/>
                    </a:lnL>
                    <a:lnR>
                      <a:noFill/>
                    </a:lnR>
                    <a:lnT>
                      <a:noFill/>
                    </a:lnT>
                    <a:lnB>
                      <a:noFill/>
                    </a:lnB>
                    <a:noFill/>
                  </a:tcPr>
                </a:tc>
                <a:tc>
                  <a:txBody>
                    <a:bodyPr/>
                    <a:lstStyle/>
                    <a:p>
                      <a:pPr algn="r" rtl="0" fontAlgn="b">
                        <a:buNone/>
                      </a:pPr>
                      <a:r>
                        <a:rPr lang="it-IT" sz="900" b="1" i="0" u="none" strike="noStrike">
                          <a:solidFill>
                            <a:srgbClr val="000000"/>
                          </a:solidFill>
                          <a:effectLst/>
                          <a:latin typeface="Calibri" panose="020F0502020204030204" pitchFamily="34" charset="0"/>
                        </a:rPr>
                        <a:t>46.711</a:t>
                      </a:r>
                    </a:p>
                  </a:txBody>
                  <a:tcPr marL="9525" marR="9525" marT="9525" marB="0" anchor="b">
                    <a:lnL>
                      <a:noFill/>
                    </a:lnL>
                    <a:lnR>
                      <a:noFill/>
                    </a:lnR>
                    <a:lnT>
                      <a:noFill/>
                    </a:lnT>
                    <a:lnB>
                      <a:noFill/>
                    </a:lnB>
                    <a:noFill/>
                  </a:tcPr>
                </a:tc>
                <a:tc>
                  <a:txBody>
                    <a:bodyPr/>
                    <a:lstStyle/>
                    <a:p>
                      <a:pPr algn="r" rtl="0" fontAlgn="b">
                        <a:buNone/>
                      </a:pPr>
                      <a:r>
                        <a:rPr lang="it-IT" sz="900" b="1" i="1" u="none" strike="noStrike">
                          <a:solidFill>
                            <a:srgbClr val="000000"/>
                          </a:solidFill>
                          <a:effectLst/>
                          <a:latin typeface="Calibri" panose="020F0502020204030204" pitchFamily="34" charset="0"/>
                        </a:rPr>
                        <a:t>-25,2%</a:t>
                      </a:r>
                    </a:p>
                  </a:txBody>
                  <a:tcPr marL="9525" marR="9525" marT="9525" marB="0" anchor="b">
                    <a:lnL>
                      <a:noFill/>
                    </a:lnL>
                    <a:lnR>
                      <a:noFill/>
                    </a:lnR>
                    <a:lnT>
                      <a:noFill/>
                    </a:lnT>
                    <a:lnB>
                      <a:noFill/>
                    </a:lnB>
                    <a:noFill/>
                  </a:tcPr>
                </a:tc>
                <a:tc>
                  <a:txBody>
                    <a:bodyPr/>
                    <a:lstStyle/>
                    <a:p>
                      <a:pPr algn="r" rtl="0" fontAlgn="b">
                        <a:buNone/>
                      </a:pPr>
                      <a:r>
                        <a:rPr lang="it-IT" sz="900" b="1" i="1" u="none" strike="noStrike">
                          <a:solidFill>
                            <a:srgbClr val="000000"/>
                          </a:solidFill>
                          <a:effectLst/>
                          <a:latin typeface="Calibri" panose="020F0502020204030204" pitchFamily="34" charset="0"/>
                        </a:rPr>
                        <a:t>19,7%</a:t>
                      </a:r>
                    </a:p>
                  </a:txBody>
                  <a:tcPr marL="9525" marR="9525" marT="9525" marB="0" anchor="b">
                    <a:lnL>
                      <a:noFill/>
                    </a:lnL>
                    <a:lnR>
                      <a:noFill/>
                    </a:lnR>
                    <a:lnT>
                      <a:noFill/>
                    </a:lnT>
                    <a:lnB>
                      <a:noFill/>
                    </a:lnB>
                    <a:noFill/>
                  </a:tcPr>
                </a:tc>
                <a:extLst>
                  <a:ext uri="{0D108BD9-81ED-4DB2-BD59-A6C34878D82A}">
                    <a16:rowId xmlns:a16="http://schemas.microsoft.com/office/drawing/2014/main" val="3173162119"/>
                  </a:ext>
                </a:extLst>
              </a:tr>
              <a:tr h="186564">
                <a:tc>
                  <a:txBody>
                    <a:bodyPr/>
                    <a:lstStyle/>
                    <a:p>
                      <a:pPr algn="l" rtl="0" fontAlgn="b"/>
                      <a:r>
                        <a:rPr lang="it-IT" sz="900" b="1" i="0" u="none" strike="noStrike">
                          <a:solidFill>
                            <a:srgbClr val="000000"/>
                          </a:solidFill>
                          <a:effectLst/>
                          <a:highlight>
                            <a:srgbClr val="C8E2B9"/>
                          </a:highlight>
                          <a:latin typeface="Calibri" panose="020F0502020204030204" pitchFamily="34" charset="0"/>
                        </a:rPr>
                        <a:t>TOTALE</a:t>
                      </a:r>
                    </a:p>
                  </a:txBody>
                  <a:tcPr marL="9525" marR="9525" marT="9525" marB="0" anchor="ctr">
                    <a:lnL>
                      <a:noFill/>
                    </a:lnL>
                    <a:lnR>
                      <a:noFill/>
                    </a:lnR>
                    <a:lnT>
                      <a:noFill/>
                    </a:lnT>
                    <a:lnB>
                      <a:noFill/>
                    </a:lnB>
                    <a:solidFill>
                      <a:srgbClr val="C8E2B9"/>
                    </a:solidFill>
                  </a:tcPr>
                </a:tc>
                <a:tc>
                  <a:txBody>
                    <a:bodyPr/>
                    <a:lstStyle/>
                    <a:p>
                      <a:pPr algn="r" rtl="0" fontAlgn="b">
                        <a:buNone/>
                      </a:pPr>
                      <a:r>
                        <a:rPr lang="it-IT" sz="900" b="1" i="0" u="none" strike="noStrike">
                          <a:solidFill>
                            <a:srgbClr val="000000"/>
                          </a:solidFill>
                          <a:effectLst/>
                          <a:latin typeface="Calibri" panose="020F0502020204030204" pitchFamily="34" charset="0"/>
                        </a:rPr>
                        <a:t>5.513</a:t>
                      </a:r>
                    </a:p>
                  </a:txBody>
                  <a:tcPr marL="9525" marR="9525" marT="9525" marB="0" anchor="b">
                    <a:lnL>
                      <a:noFill/>
                    </a:lnL>
                    <a:lnR>
                      <a:noFill/>
                    </a:lnR>
                    <a:lnT>
                      <a:noFill/>
                    </a:lnT>
                    <a:lnB>
                      <a:noFill/>
                    </a:lnB>
                    <a:solidFill>
                      <a:srgbClr val="C8E2B9"/>
                    </a:solidFill>
                  </a:tcPr>
                </a:tc>
                <a:tc>
                  <a:txBody>
                    <a:bodyPr/>
                    <a:lstStyle/>
                    <a:p>
                      <a:pPr algn="r" rtl="0" fontAlgn="b">
                        <a:buNone/>
                      </a:pPr>
                      <a:r>
                        <a:rPr lang="it-IT" sz="900" b="1" i="0" u="none" strike="noStrike">
                          <a:solidFill>
                            <a:srgbClr val="000000"/>
                          </a:solidFill>
                          <a:effectLst/>
                          <a:latin typeface="Calibri" panose="020F0502020204030204" pitchFamily="34" charset="0"/>
                        </a:rPr>
                        <a:t>27.530</a:t>
                      </a:r>
                    </a:p>
                  </a:txBody>
                  <a:tcPr marL="9525" marR="9525" marT="9525" marB="0" anchor="b">
                    <a:lnL>
                      <a:noFill/>
                    </a:lnL>
                    <a:lnR>
                      <a:noFill/>
                    </a:lnR>
                    <a:lnT>
                      <a:noFill/>
                    </a:lnT>
                    <a:lnB>
                      <a:noFill/>
                    </a:lnB>
                    <a:solidFill>
                      <a:srgbClr val="C8E2B9"/>
                    </a:solidFill>
                  </a:tcPr>
                </a:tc>
                <a:tc>
                  <a:txBody>
                    <a:bodyPr/>
                    <a:lstStyle/>
                    <a:p>
                      <a:pPr algn="r" rtl="0" fontAlgn="b">
                        <a:buNone/>
                      </a:pPr>
                      <a:r>
                        <a:rPr lang="it-IT" sz="900" b="1" i="0" u="none" strike="noStrike">
                          <a:solidFill>
                            <a:srgbClr val="000000"/>
                          </a:solidFill>
                          <a:effectLst/>
                          <a:latin typeface="Calibri" panose="020F0502020204030204" pitchFamily="34" charset="0"/>
                        </a:rPr>
                        <a:t>33.043</a:t>
                      </a:r>
                    </a:p>
                  </a:txBody>
                  <a:tcPr marL="9525" marR="9525" marT="9525" marB="0" anchor="b">
                    <a:lnL>
                      <a:noFill/>
                    </a:lnL>
                    <a:lnR>
                      <a:noFill/>
                    </a:lnR>
                    <a:lnT>
                      <a:noFill/>
                    </a:lnT>
                    <a:lnB>
                      <a:noFill/>
                    </a:lnB>
                    <a:solidFill>
                      <a:srgbClr val="C8E2B9"/>
                    </a:solidFill>
                  </a:tcPr>
                </a:tc>
                <a:tc>
                  <a:txBody>
                    <a:bodyPr/>
                    <a:lstStyle/>
                    <a:p>
                      <a:pPr algn="r" rtl="0" fontAlgn="b">
                        <a:buNone/>
                      </a:pPr>
                      <a:r>
                        <a:rPr lang="it-IT" sz="900" b="1" i="1" u="none" strike="noStrike">
                          <a:solidFill>
                            <a:srgbClr val="000000"/>
                          </a:solidFill>
                          <a:effectLst/>
                          <a:latin typeface="Calibri" panose="020F0502020204030204" pitchFamily="34" charset="0"/>
                        </a:rPr>
                        <a:t>2,7%</a:t>
                      </a:r>
                    </a:p>
                  </a:txBody>
                  <a:tcPr marL="9525" marR="9525" marT="9525" marB="0" anchor="b">
                    <a:lnL>
                      <a:noFill/>
                    </a:lnL>
                    <a:lnR>
                      <a:noFill/>
                    </a:lnR>
                    <a:lnT>
                      <a:noFill/>
                    </a:lnT>
                    <a:lnB>
                      <a:noFill/>
                    </a:lnB>
                    <a:solidFill>
                      <a:srgbClr val="C8E2B9"/>
                    </a:solidFill>
                  </a:tcPr>
                </a:tc>
                <a:tc>
                  <a:txBody>
                    <a:bodyPr/>
                    <a:lstStyle/>
                    <a:p>
                      <a:pPr algn="r" rtl="0" fontAlgn="b">
                        <a:buNone/>
                      </a:pPr>
                      <a:r>
                        <a:rPr lang="it-IT" sz="900" b="1" i="0" u="none" strike="noStrike">
                          <a:solidFill>
                            <a:srgbClr val="000000"/>
                          </a:solidFill>
                          <a:effectLst/>
                          <a:latin typeface="Calibri" panose="020F0502020204030204" pitchFamily="34" charset="0"/>
                        </a:rPr>
                        <a:t>143.345</a:t>
                      </a:r>
                    </a:p>
                  </a:txBody>
                  <a:tcPr marL="9525" marR="9525" marT="9525" marB="0" anchor="b">
                    <a:lnL>
                      <a:noFill/>
                    </a:lnL>
                    <a:lnR>
                      <a:noFill/>
                    </a:lnR>
                    <a:lnT>
                      <a:noFill/>
                    </a:lnT>
                    <a:lnB>
                      <a:noFill/>
                    </a:lnB>
                    <a:solidFill>
                      <a:srgbClr val="C8E2B9"/>
                    </a:solidFill>
                  </a:tcPr>
                </a:tc>
                <a:tc>
                  <a:txBody>
                    <a:bodyPr/>
                    <a:lstStyle/>
                    <a:p>
                      <a:pPr algn="r" rtl="0" fontAlgn="b">
                        <a:buNone/>
                      </a:pPr>
                      <a:r>
                        <a:rPr lang="it-IT" sz="900" b="1" i="1" u="none" strike="noStrike">
                          <a:solidFill>
                            <a:srgbClr val="000000"/>
                          </a:solidFill>
                          <a:effectLst/>
                          <a:latin typeface="Calibri" panose="020F0502020204030204" pitchFamily="34" charset="0"/>
                        </a:rPr>
                        <a:t>6,6%</a:t>
                      </a:r>
                    </a:p>
                  </a:txBody>
                  <a:tcPr marL="9525" marR="9525" marT="9525" marB="0" anchor="b">
                    <a:lnL>
                      <a:noFill/>
                    </a:lnL>
                    <a:lnR>
                      <a:noFill/>
                    </a:lnR>
                    <a:lnT>
                      <a:noFill/>
                    </a:lnT>
                    <a:lnB>
                      <a:noFill/>
                    </a:lnB>
                    <a:solidFill>
                      <a:srgbClr val="C8E2B9"/>
                    </a:solidFill>
                  </a:tcPr>
                </a:tc>
                <a:tc>
                  <a:txBody>
                    <a:bodyPr/>
                    <a:lstStyle/>
                    <a:p>
                      <a:pPr algn="r" rtl="0" fontAlgn="b">
                        <a:buNone/>
                      </a:pPr>
                      <a:r>
                        <a:rPr lang="it-IT" sz="900" b="1" i="1" u="none" strike="noStrike">
                          <a:solidFill>
                            <a:srgbClr val="000000"/>
                          </a:solidFill>
                          <a:effectLst/>
                          <a:latin typeface="Calibri" panose="020F0502020204030204" pitchFamily="34" charset="0"/>
                        </a:rPr>
                        <a:t>23,1%</a:t>
                      </a:r>
                    </a:p>
                  </a:txBody>
                  <a:tcPr marL="9525" marR="9525" marT="9525" marB="0" anchor="b">
                    <a:lnL>
                      <a:noFill/>
                    </a:lnL>
                    <a:lnR>
                      <a:noFill/>
                    </a:lnR>
                    <a:lnT>
                      <a:noFill/>
                    </a:lnT>
                    <a:lnB>
                      <a:noFill/>
                    </a:lnB>
                    <a:solidFill>
                      <a:srgbClr val="C8E2B9"/>
                    </a:solidFill>
                  </a:tcPr>
                </a:tc>
                <a:extLst>
                  <a:ext uri="{0D108BD9-81ED-4DB2-BD59-A6C34878D82A}">
                    <a16:rowId xmlns:a16="http://schemas.microsoft.com/office/drawing/2014/main" val="3353002054"/>
                  </a:ext>
                </a:extLst>
              </a:tr>
              <a:tr h="186564">
                <a:tc>
                  <a:txBody>
                    <a:bodyPr/>
                    <a:lstStyle/>
                    <a:p>
                      <a:pPr algn="l" rtl="0" fontAlgn="b"/>
                      <a:r>
                        <a:rPr lang="it-IT" sz="900" b="1" i="0" u="none" strike="noStrike" dirty="0">
                          <a:solidFill>
                            <a:srgbClr val="000000"/>
                          </a:solidFill>
                          <a:effectLst/>
                          <a:highlight>
                            <a:srgbClr val="82CE70"/>
                          </a:highlight>
                          <a:latin typeface="Calibri" panose="020F0502020204030204" pitchFamily="34" charset="0"/>
                        </a:rPr>
                        <a:t>% GREEN</a:t>
                      </a:r>
                    </a:p>
                  </a:txBody>
                  <a:tcPr marL="9525" marR="9525" marT="9525" marB="0" anchor="ctr">
                    <a:lnL>
                      <a:noFill/>
                    </a:lnL>
                    <a:lnR>
                      <a:noFill/>
                    </a:lnR>
                    <a:lnT>
                      <a:noFill/>
                    </a:lnT>
                    <a:lnB w="12700" cap="flat" cmpd="sng" algn="ctr">
                      <a:solidFill>
                        <a:srgbClr val="70AD47"/>
                      </a:solidFill>
                      <a:prstDash val="solid"/>
                      <a:round/>
                      <a:headEnd type="none" w="med" len="med"/>
                      <a:tailEnd type="none" w="med" len="med"/>
                    </a:lnB>
                    <a:solidFill>
                      <a:srgbClr val="82CE70"/>
                    </a:solidFill>
                  </a:tcPr>
                </a:tc>
                <a:tc>
                  <a:txBody>
                    <a:bodyPr/>
                    <a:lstStyle/>
                    <a:p>
                      <a:pPr algn="r" rtl="0" fontAlgn="b">
                        <a:buNone/>
                      </a:pPr>
                      <a:r>
                        <a:rPr lang="it-IT" sz="900" b="1" i="0" u="none" strike="noStrike">
                          <a:solidFill>
                            <a:srgbClr val="000000"/>
                          </a:solidFill>
                          <a:effectLst/>
                          <a:latin typeface="Calibri" panose="020F0502020204030204" pitchFamily="34" charset="0"/>
                        </a:rPr>
                        <a:t>66,8%</a:t>
                      </a:r>
                    </a:p>
                  </a:txBody>
                  <a:tcPr marL="9525" marR="9525" marT="9525" marB="0" anchor="b">
                    <a:lnL>
                      <a:noFill/>
                    </a:lnL>
                    <a:lnR>
                      <a:noFill/>
                    </a:lnR>
                    <a:lnT>
                      <a:noFill/>
                    </a:lnT>
                    <a:lnB w="12700" cap="flat" cmpd="sng" algn="ctr">
                      <a:solidFill>
                        <a:srgbClr val="70AD47"/>
                      </a:solidFill>
                      <a:prstDash val="solid"/>
                      <a:round/>
                      <a:headEnd type="none" w="med" len="med"/>
                      <a:tailEnd type="none" w="med" len="med"/>
                    </a:lnB>
                    <a:solidFill>
                      <a:srgbClr val="82CE70"/>
                    </a:solidFill>
                  </a:tcPr>
                </a:tc>
                <a:tc>
                  <a:txBody>
                    <a:bodyPr/>
                    <a:lstStyle/>
                    <a:p>
                      <a:pPr algn="r" rtl="0" fontAlgn="b">
                        <a:buNone/>
                      </a:pPr>
                      <a:r>
                        <a:rPr lang="it-IT" sz="900" b="1" i="0" u="none" strike="noStrike">
                          <a:solidFill>
                            <a:srgbClr val="000000"/>
                          </a:solidFill>
                          <a:effectLst/>
                          <a:latin typeface="Calibri" panose="020F0502020204030204" pitchFamily="34" charset="0"/>
                        </a:rPr>
                        <a:t>73,2%</a:t>
                      </a:r>
                    </a:p>
                  </a:txBody>
                  <a:tcPr marL="9525" marR="9525" marT="9525" marB="0" anchor="b">
                    <a:lnL>
                      <a:noFill/>
                    </a:lnL>
                    <a:lnR>
                      <a:noFill/>
                    </a:lnR>
                    <a:lnT>
                      <a:noFill/>
                    </a:lnT>
                    <a:lnB w="12700" cap="flat" cmpd="sng" algn="ctr">
                      <a:solidFill>
                        <a:srgbClr val="70AD47"/>
                      </a:solidFill>
                      <a:prstDash val="solid"/>
                      <a:round/>
                      <a:headEnd type="none" w="med" len="med"/>
                      <a:tailEnd type="none" w="med" len="med"/>
                    </a:lnB>
                    <a:solidFill>
                      <a:srgbClr val="82CE70"/>
                    </a:solidFill>
                  </a:tcPr>
                </a:tc>
                <a:tc>
                  <a:txBody>
                    <a:bodyPr/>
                    <a:lstStyle/>
                    <a:p>
                      <a:pPr algn="r" rtl="0" fontAlgn="b">
                        <a:buNone/>
                      </a:pPr>
                      <a:r>
                        <a:rPr lang="it-IT" sz="900" b="1" i="0" u="none" strike="noStrike">
                          <a:solidFill>
                            <a:srgbClr val="000000"/>
                          </a:solidFill>
                          <a:effectLst/>
                          <a:latin typeface="Calibri" panose="020F0502020204030204" pitchFamily="34" charset="0"/>
                        </a:rPr>
                        <a:t>72,1%</a:t>
                      </a:r>
                    </a:p>
                  </a:txBody>
                  <a:tcPr marL="9525" marR="9525" marT="9525" marB="0" anchor="b">
                    <a:lnL>
                      <a:noFill/>
                    </a:lnL>
                    <a:lnR>
                      <a:noFill/>
                    </a:lnR>
                    <a:lnT>
                      <a:noFill/>
                    </a:lnT>
                    <a:lnB w="12700" cap="flat" cmpd="sng" algn="ctr">
                      <a:solidFill>
                        <a:srgbClr val="70AD47"/>
                      </a:solidFill>
                      <a:prstDash val="solid"/>
                      <a:round/>
                      <a:headEnd type="none" w="med" len="med"/>
                      <a:tailEnd type="none" w="med" len="med"/>
                    </a:lnB>
                    <a:solidFill>
                      <a:srgbClr val="82CE70"/>
                    </a:solidFill>
                  </a:tcPr>
                </a:tc>
                <a:tc>
                  <a:txBody>
                    <a:bodyPr/>
                    <a:lstStyle/>
                    <a:p>
                      <a:pPr algn="l" rtl="0" fontAlgn="ctr">
                        <a:buNone/>
                      </a:pPr>
                      <a:r>
                        <a:rPr lang="it-IT" sz="900" b="0" i="0" u="none" strike="noStrike">
                          <a:solidFill>
                            <a:srgbClr val="000000"/>
                          </a:solidFill>
                          <a:effectLst/>
                          <a:latin typeface="Arial" panose="020B0604020202020204" pitchFamily="34" charset="0"/>
                        </a:rPr>
                        <a:t> </a:t>
                      </a:r>
                    </a:p>
                  </a:txBody>
                  <a:tcPr marL="9525" marR="9525" marT="9525" marB="0" anchor="ctr">
                    <a:lnL>
                      <a:noFill/>
                    </a:lnL>
                    <a:lnR>
                      <a:noFill/>
                    </a:lnR>
                    <a:lnT>
                      <a:noFill/>
                    </a:lnT>
                    <a:lnB w="12700" cap="flat" cmpd="sng" algn="ctr">
                      <a:solidFill>
                        <a:srgbClr val="70AD47"/>
                      </a:solidFill>
                      <a:prstDash val="solid"/>
                      <a:round/>
                      <a:headEnd type="none" w="med" len="med"/>
                      <a:tailEnd type="none" w="med" len="med"/>
                    </a:lnB>
                    <a:solidFill>
                      <a:srgbClr val="82CE70"/>
                    </a:solidFill>
                  </a:tcPr>
                </a:tc>
                <a:tc>
                  <a:txBody>
                    <a:bodyPr/>
                    <a:lstStyle/>
                    <a:p>
                      <a:pPr algn="r" rtl="0" fontAlgn="b">
                        <a:buNone/>
                      </a:pPr>
                      <a:r>
                        <a:rPr lang="it-IT" sz="900" b="1" i="0" u="none" strike="noStrike">
                          <a:solidFill>
                            <a:srgbClr val="000000"/>
                          </a:solidFill>
                          <a:effectLst/>
                          <a:latin typeface="Calibri" panose="020F0502020204030204" pitchFamily="34" charset="0"/>
                        </a:rPr>
                        <a:t>67,4%</a:t>
                      </a:r>
                    </a:p>
                  </a:txBody>
                  <a:tcPr marL="9525" marR="9525" marT="9525" marB="0" anchor="b">
                    <a:lnL>
                      <a:noFill/>
                    </a:lnL>
                    <a:lnR>
                      <a:noFill/>
                    </a:lnR>
                    <a:lnT>
                      <a:noFill/>
                    </a:lnT>
                    <a:lnB w="12700" cap="flat" cmpd="sng" algn="ctr">
                      <a:solidFill>
                        <a:srgbClr val="70AD47"/>
                      </a:solidFill>
                      <a:prstDash val="solid"/>
                      <a:round/>
                      <a:headEnd type="none" w="med" len="med"/>
                      <a:tailEnd type="none" w="med" len="med"/>
                    </a:lnB>
                    <a:solidFill>
                      <a:srgbClr val="82CE70"/>
                    </a:solidFill>
                  </a:tcPr>
                </a:tc>
                <a:tc>
                  <a:txBody>
                    <a:bodyPr/>
                    <a:lstStyle/>
                    <a:p>
                      <a:pPr algn="ctr" rtl="0" fontAlgn="b">
                        <a:buNone/>
                      </a:pPr>
                      <a:r>
                        <a:rPr lang="it-IT" sz="900" b="1"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70AD47"/>
                      </a:solidFill>
                      <a:prstDash val="solid"/>
                      <a:round/>
                      <a:headEnd type="none" w="med" len="med"/>
                      <a:tailEnd type="none" w="med" len="med"/>
                    </a:lnB>
                    <a:solidFill>
                      <a:srgbClr val="82CE70"/>
                    </a:solidFill>
                  </a:tcPr>
                </a:tc>
                <a:tc>
                  <a:txBody>
                    <a:bodyPr/>
                    <a:lstStyle/>
                    <a:p>
                      <a:pPr algn="l" rtl="0" fontAlgn="b">
                        <a:buNone/>
                      </a:pPr>
                      <a:r>
                        <a:rPr lang="it-IT" sz="900" b="1"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70AD47"/>
                      </a:solidFill>
                      <a:prstDash val="solid"/>
                      <a:round/>
                      <a:headEnd type="none" w="med" len="med"/>
                      <a:tailEnd type="none" w="med" len="med"/>
                    </a:lnB>
                    <a:solidFill>
                      <a:srgbClr val="82CE70"/>
                    </a:solidFill>
                  </a:tcPr>
                </a:tc>
                <a:extLst>
                  <a:ext uri="{0D108BD9-81ED-4DB2-BD59-A6C34878D82A}">
                    <a16:rowId xmlns:a16="http://schemas.microsoft.com/office/drawing/2014/main" val="4010077244"/>
                  </a:ext>
                </a:extLst>
              </a:tr>
            </a:tbl>
          </a:graphicData>
        </a:graphic>
      </p:graphicFrame>
      <p:sp>
        <p:nvSpPr>
          <p:cNvPr id="12" name="Rettangolo 11">
            <a:extLst>
              <a:ext uri="{FF2B5EF4-FFF2-40B4-BE49-F238E27FC236}">
                <a16:creationId xmlns:a16="http://schemas.microsoft.com/office/drawing/2014/main" id="{855F0847-39C5-8D99-EEAF-7C71DE9D978F}"/>
              </a:ext>
            </a:extLst>
          </p:cNvPr>
          <p:cNvSpPr/>
          <p:nvPr/>
        </p:nvSpPr>
        <p:spPr>
          <a:xfrm>
            <a:off x="6444208" y="1231111"/>
            <a:ext cx="2304256" cy="1785104"/>
          </a:xfrm>
          <a:prstGeom prst="rect">
            <a:avLst/>
          </a:prstGeom>
          <a:solidFill>
            <a:srgbClr val="DBEEF4"/>
          </a:solidFill>
          <a:ln w="28575">
            <a:no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gennaio 2026 le immatricolazioni di autovetture registrano una crescita del +6,6% rispetto a gennaio 2025. Il trend è trainato da un forte incremento (+31,8%) delle immatricolazioni delle società di noleggio.</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 le immatricolazioni leasing (5.513 unità), il 42,1% è destinato a privati</a:t>
            </a:r>
            <a:r>
              <a:rPr kumimoji="0" lang="it-IT" sz="1000" b="0" i="0" u="none" strike="noStrike" kern="1200" cap="none" spc="0" normalizeH="0" baseline="30000" noProof="0" dirty="0">
                <a:ln>
                  <a:noFill/>
                </a:ln>
                <a:solidFill>
                  <a:prstClr val="black"/>
                </a:solidFill>
                <a:effectLst/>
                <a:uLnTx/>
                <a:uFillTx/>
                <a:latin typeface="Arial" panose="020B0604020202020204" pitchFamily="34" charset="0"/>
                <a:ea typeface="+mn-ea"/>
                <a:cs typeface="Arial" panose="020B0604020202020204" pitchFamily="34" charset="0"/>
              </a:rPr>
              <a:t>2</a:t>
            </a:r>
            <a:r>
              <a:rPr kumimoji="0" lang="it-I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il 48,6% a società e il 7,1% a società di noleggio. </a:t>
            </a:r>
          </a:p>
        </p:txBody>
      </p:sp>
      <p:graphicFrame>
        <p:nvGraphicFramePr>
          <p:cNvPr id="7" name="Grafico 6">
            <a:extLst>
              <a:ext uri="{FF2B5EF4-FFF2-40B4-BE49-F238E27FC236}">
                <a16:creationId xmlns:a16="http://schemas.microsoft.com/office/drawing/2014/main" id="{9A408338-F2D6-CCAA-FFA4-E230F72F1B83}"/>
              </a:ext>
            </a:extLst>
          </p:cNvPr>
          <p:cNvGraphicFramePr>
            <a:graphicFrameLocks/>
          </p:cNvGraphicFramePr>
          <p:nvPr/>
        </p:nvGraphicFramePr>
        <p:xfrm>
          <a:off x="3968410" y="772085"/>
          <a:ext cx="2716015" cy="25189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3956167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29108</TotalTime>
  <Words>1262</Words>
  <Application>Microsoft Office PowerPoint</Application>
  <PresentationFormat>Presentazione su schermo (4:3)</PresentationFormat>
  <Paragraphs>251</Paragraphs>
  <Slides>3</Slides>
  <Notes>3</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3</vt:i4>
      </vt:variant>
    </vt:vector>
  </HeadingPairs>
  <TitlesOfParts>
    <vt:vector size="8" baseType="lpstr">
      <vt:lpstr>Arial</vt:lpstr>
      <vt:lpstr>Calibri</vt:lpstr>
      <vt:lpstr>Calibri Light</vt:lpstr>
      <vt:lpstr>Tema di Office</vt:lpstr>
      <vt:lpstr>1_Tema di Office</vt:lpstr>
      <vt:lpstr>Presentazione standard di PowerPoint</vt:lpstr>
      <vt:lpstr>Presentazione standard di PowerPoint</vt:lpstr>
      <vt:lpstr>Presentazione standard di PowerPoint</vt:lpstr>
    </vt:vector>
  </TitlesOfParts>
  <Company>Assilea Servizi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Nisi</dc:creator>
  <cp:lastModifiedBy>Danila Parrini</cp:lastModifiedBy>
  <cp:revision>3135</cp:revision>
  <cp:lastPrinted>2024-09-16T09:29:28Z</cp:lastPrinted>
  <dcterms:created xsi:type="dcterms:W3CDTF">2013-04-30T13:06:13Z</dcterms:created>
  <dcterms:modified xsi:type="dcterms:W3CDTF">2026-02-17T14:18:38Z</dcterms:modified>
</cp:coreProperties>
</file>